
<file path=[Content_Types].xml><?xml version="1.0" encoding="utf-8"?>
<Types xmlns="http://schemas.openxmlformats.org/package/2006/content-types">
  <Default Extension="com&amp;app=2002&amp;size=f9999,10000&amp;q=a80&amp;n=0&amp;g=0n&amp;fmt=jpeg" ContentType="image/jpeg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omments/comment2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931" r:id="rId2"/>
    <p:sldId id="3130" r:id="rId3"/>
    <p:sldId id="3129" r:id="rId4"/>
    <p:sldId id="3146" r:id="rId5"/>
    <p:sldId id="3147" r:id="rId6"/>
    <p:sldId id="3149" r:id="rId7"/>
    <p:sldId id="3150" r:id="rId8"/>
    <p:sldId id="3148" r:id="rId9"/>
    <p:sldId id="3151" r:id="rId10"/>
    <p:sldId id="3218" r:id="rId11"/>
    <p:sldId id="3154" r:id="rId1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GXQ" initials="G" lastIdx="1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9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1-14T14:54:00.376" idx="1">
    <p:pos x="10" y="10"/>
    <p:text/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1-14T14:54:00.376" idx="10">
    <p:pos x="10" y="10"/>
    <p:text/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10FCE8-CFF3-469D-9B4C-795F8A9206B6}" type="datetimeFigureOut">
              <a:rPr lang="zh-CN" altLang="en-US" smtClean="0"/>
              <a:t>2021/8/23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AB9C4C-AF41-4CD8-AAF3-E4757D22B8D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8547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zh-CN" sz="1200" kern="1200" dirty="0">
              <a:solidFill>
                <a:schemeClr val="tx1"/>
              </a:solidFill>
              <a:effectLst/>
              <a:latin typeface="Arial" panose="020B0604020202020204" pitchFamily="34" charset="0"/>
              <a:ea typeface="+mn-ea"/>
              <a:cs typeface="+mn-cs"/>
              <a:sym typeface="Arial" panose="020B0604020202020204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C3434FA-DBA5-4E25-AEAC-7B935493CF92}" type="slidenum">
              <a:rPr lang="en-US" smtClean="0"/>
              <a:t>1</a:t>
            </a:fld>
            <a:endParaRPr lang="en-US" sz="1200" i="0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en-US" altLang="zh-CN" sz="1200" i="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C3434FA-DBA5-4E25-AEAC-7B935493CF92}" type="slidenum">
              <a:rPr lang="en-US" smtClean="0"/>
              <a:t>2</a:t>
            </a:fld>
            <a:endParaRPr lang="en-US" sz="1200" i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en-US" altLang="zh-CN" sz="1200" i="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C3434FA-DBA5-4E25-AEAC-7B935493CF92}" type="slidenum">
              <a:rPr lang="en-US" smtClean="0"/>
              <a:t>3</a:t>
            </a:fld>
            <a:endParaRPr lang="en-US" sz="1200" i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en-US" altLang="zh-CN" sz="1200" i="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C3434FA-DBA5-4E25-AEAC-7B935493CF92}" type="slidenum">
              <a:rPr lang="en-US" smtClean="0"/>
              <a:t>4</a:t>
            </a:fld>
            <a:endParaRPr lang="en-US" sz="1200" i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en-US" altLang="zh-CN" sz="1200" i="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C3434FA-DBA5-4E25-AEAC-7B935493CF92}" type="slidenum">
              <a:rPr lang="en-US" smtClean="0"/>
              <a:t>5</a:t>
            </a:fld>
            <a:endParaRPr lang="en-US" sz="1200" i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en-US" altLang="zh-CN" sz="1200" i="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C3434FA-DBA5-4E25-AEAC-7B935493CF92}" type="slidenum">
              <a:rPr lang="en-US" smtClean="0"/>
              <a:t>6</a:t>
            </a:fld>
            <a:endParaRPr lang="en-US" sz="1200" i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en-US" altLang="zh-CN" sz="1200" i="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C3434FA-DBA5-4E25-AEAC-7B935493CF92}" type="slidenum">
              <a:rPr lang="en-US" smtClean="0"/>
              <a:t>7</a:t>
            </a:fld>
            <a:endParaRPr lang="en-US" sz="1200" i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en-US" altLang="zh-CN" sz="1200" i="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C3434FA-DBA5-4E25-AEAC-7B935493CF92}" type="slidenum">
              <a:rPr lang="en-US" smtClean="0"/>
              <a:t>8</a:t>
            </a:fld>
            <a:endParaRPr lang="en-US" sz="1200" i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en-US" altLang="zh-CN" sz="1200" i="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C3434FA-DBA5-4E25-AEAC-7B935493CF92}" type="slidenum">
              <a:rPr lang="en-US" smtClean="0"/>
              <a:t>9</a:t>
            </a:fld>
            <a:endParaRPr lang="en-US" sz="1200" i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en-US" altLang="zh-CN" sz="1200" i="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C3434FA-DBA5-4E25-AEAC-7B935493CF92}" type="slidenum">
              <a:rPr lang="en-US" smtClean="0"/>
              <a:t>10</a:t>
            </a:fld>
            <a:endParaRPr lang="en-US" sz="1200" i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en-US" altLang="zh-CN" sz="1200" i="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C3434FA-DBA5-4E25-AEAC-7B935493CF92}" type="slidenum">
              <a:rPr lang="en-US" smtClean="0"/>
              <a:t>11</a:t>
            </a:fld>
            <a:endParaRPr lang="en-US" sz="1200" i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188528A-3D10-4F2F-8EF2-74EB347AF2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0EC09F5A-DBC6-42D5-B51F-D0B22AA1C63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9FD29DF-456C-4254-BB0E-78FC530D54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2087F-08ED-4661-A5B8-5A0F9D9032D0}" type="datetimeFigureOut">
              <a:rPr lang="zh-CN" altLang="en-US" smtClean="0"/>
              <a:t>2021/8/23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16CE992-ACA1-4382-B373-639CB3262E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C6F75D7-0EC5-4F64-A021-4332AFB24B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97F13-28F8-4A4D-851E-72224F1AF49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62561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5633E4D-8105-4F77-BD68-314E6C6C45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B9B1A94-4004-4E16-9F64-EA23E21E45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945A84F-F0A6-4D1D-A4CC-EF26E9070F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2087F-08ED-4661-A5B8-5A0F9D9032D0}" type="datetimeFigureOut">
              <a:rPr lang="zh-CN" altLang="en-US" smtClean="0"/>
              <a:t>2021/8/23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00F0805-C7F2-4D65-A91F-6A73584255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DC26A96-3918-45F4-802C-070CCEAA4F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97F13-28F8-4A4D-851E-72224F1AF49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43458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B97B5DE-78AC-421E-B920-9F2D2E5553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64D604D0-1395-4FEB-8A2E-D1CA76F5E5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6C13341-6A1C-49C3-8FFD-DC2C8C14E6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2087F-08ED-4661-A5B8-5A0F9D9032D0}" type="datetimeFigureOut">
              <a:rPr lang="zh-CN" altLang="en-US" smtClean="0"/>
              <a:t>2021/8/23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05BCB28-6641-4E2B-AA04-0108F4D688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6C40F3E-E63F-4707-8424-3EE41E5082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97F13-28F8-4A4D-851E-72224F1AF49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94073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B9AA4BC-F183-46A5-B3E6-D0973AD310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8B8283D-5A0A-4EBE-B26A-51FC842AFA2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626D79C0-B86F-4B19-B532-9020A608B1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E89F7F63-57C6-4157-B168-198642BA85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2087F-08ED-4661-A5B8-5A0F9D9032D0}" type="datetimeFigureOut">
              <a:rPr lang="zh-CN" altLang="en-US" smtClean="0"/>
              <a:t>2021/8/23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C9C378A0-234B-439F-BA05-CF660CEEDB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F81D9053-145E-4575-B8DA-C7BAC2D1A0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97F13-28F8-4A4D-851E-72224F1AF49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9823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7E31AC4-B493-4275-ABF4-71B5176292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03B839B9-80C6-4E8C-961B-E31F841540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2D540A7A-0A8C-4F1B-9FD3-E2AE7523C9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1DB25742-207C-48D9-B4E1-533D2F980B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6771B62A-8BE1-4640-B4F1-2D89BEB1121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263C8F9B-E5E0-4654-9A74-2974F95021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2087F-08ED-4661-A5B8-5A0F9D9032D0}" type="datetimeFigureOut">
              <a:rPr lang="zh-CN" altLang="en-US" smtClean="0"/>
              <a:t>2021/8/23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E115AB5E-81F0-49F1-9AF5-22513CCA17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EA6058C0-077A-480D-9424-701BDAB9EA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97F13-28F8-4A4D-851E-72224F1AF49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5663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408C897-A399-4578-BC80-92D221CA0C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99B21A35-6019-49BE-AC4E-3AB668A0AB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2087F-08ED-4661-A5B8-5A0F9D9032D0}" type="datetimeFigureOut">
              <a:rPr lang="zh-CN" altLang="en-US" smtClean="0"/>
              <a:t>2021/8/23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D49EEAFD-CA95-4346-8DE5-9E1C71CDA7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BCE57051-09CD-48EA-A06A-501D5B41A8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97F13-28F8-4A4D-851E-72224F1AF49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35391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D9B9BB88-9D6E-4B7B-A681-1064F310F8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2087F-08ED-4661-A5B8-5A0F9D9032D0}" type="datetimeFigureOut">
              <a:rPr lang="zh-CN" altLang="en-US" smtClean="0"/>
              <a:t>2021/8/23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5BB736FA-496E-4400-9E05-EC46A96C65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120CD7D5-E491-4204-B1B1-FB157DAA17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97F13-28F8-4A4D-851E-72224F1AF49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0736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F077D57-D0C4-4252-8F2D-0776E13363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0789BCF-5302-4297-B16B-8B6CDE2DB3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20D5CD35-B036-4E6B-8B2B-04E571EC44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38BE92E4-0FD2-4206-AC03-7E4ABC98FD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2087F-08ED-4661-A5B8-5A0F9D9032D0}" type="datetimeFigureOut">
              <a:rPr lang="zh-CN" altLang="en-US" smtClean="0"/>
              <a:t>2021/8/23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5E8D3FE0-0169-4649-9024-192376299A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77BD02E1-A786-41FB-9589-B758569DBD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97F13-28F8-4A4D-851E-72224F1AF49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1740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D10DD21-5B33-4BC2-9246-2FA75AD9EB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F179BFAA-ED83-49A8-96E1-D262D925595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B9E4E091-A5B6-4272-BBB3-3CBFAE8AC2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553DBD8B-3202-48A6-B25E-9B7DD78740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2087F-08ED-4661-A5B8-5A0F9D9032D0}" type="datetimeFigureOut">
              <a:rPr lang="zh-CN" altLang="en-US" smtClean="0"/>
              <a:t>2021/8/23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BBC66924-ECA6-491F-99E6-8ED33D4CC3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80D2B114-693E-49C8-B9DB-A3F72491EE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97F13-28F8-4A4D-851E-72224F1AF49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41473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BEFC465-21A6-4048-88F1-7B5C42CA9A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92FCB06A-F2B1-4805-BA08-B3DA951205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291BCDF-0DA7-4DAD-9880-E743269368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2087F-08ED-4661-A5B8-5A0F9D9032D0}" type="datetimeFigureOut">
              <a:rPr lang="zh-CN" altLang="en-US" smtClean="0"/>
              <a:t>2021/8/23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53E056B-A729-4E9E-A1F0-0189554F12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0A8D864-318C-4D00-AB32-CA77A85994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97F13-28F8-4A4D-851E-72224F1AF49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67798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0E08CEAD-CBB5-4AAA-880E-711D5535A35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F971676B-03E0-4DF8-AB86-AA34EE1ABBE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A2DD8B0-CA4C-4BB0-BA28-26004FE3A8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2087F-08ED-4661-A5B8-5A0F9D9032D0}" type="datetimeFigureOut">
              <a:rPr lang="zh-CN" altLang="en-US" smtClean="0"/>
              <a:t>2021/8/23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601190E-BE81-4D1D-A592-FD000B873E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55BB456-033D-43C1-AA54-0A8CE9BABD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97F13-28F8-4A4D-851E-72224F1AF49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71101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42B2FD53-377E-4E98-A6A5-B6BC0ADAE5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BD884C80-4184-4F94-8CD1-CEFC02963A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70694BC-FBB8-422D-8672-A1FBC82F4C3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92087F-08ED-4661-A5B8-5A0F9D9032D0}" type="datetimeFigureOut">
              <a:rPr lang="zh-CN" altLang="en-US" smtClean="0"/>
              <a:t>2021/8/23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7D148A1-67B8-4714-9B7F-5E3A6370EB0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4B73A00-928F-438E-9618-ADA8B79F4D7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797F13-28F8-4A4D-851E-72224F1AF49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0448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1.com&amp;app=2002&amp;size=f9999,10000&amp;q=a80&amp;n=0&amp;g=0n&amp;fmt=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comments" Target="../comments/comment2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B4B1E860-3919-4A78-8ADC-A6887E1C1DA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0"/>
            <a:ext cx="10972800" cy="6858000"/>
          </a:xfrm>
          <a:prstGeom prst="rect">
            <a:avLst/>
          </a:prstGeom>
        </p:spPr>
      </p:pic>
      <p:sp>
        <p:nvSpPr>
          <p:cNvPr id="5" name="TextBox 2"/>
          <p:cNvSpPr txBox="1">
            <a:spLocks noChangeArrowheads="1"/>
          </p:cNvSpPr>
          <p:nvPr/>
        </p:nvSpPr>
        <p:spPr bwMode="auto">
          <a:xfrm>
            <a:off x="825015" y="1355170"/>
            <a:ext cx="10541971" cy="83099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defRPr sz="3600" i="0">
                <a:solidFill>
                  <a:srgbClr val="FFFFFF"/>
                </a:solidFill>
                <a:effectLst>
                  <a:outerShdw blurRad="38100" dist="25400" dir="5400000" rotWithShape="0">
                    <a:srgbClr val="6E747A">
                      <a:alpha val="43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黑体" panose="02010609060101010101" pitchFamily="49" charset="-122"/>
              </a:defRPr>
            </a:pPr>
            <a:r>
              <a:rPr lang="zh-CN" altLang="en-US" sz="4800" dirty="0">
                <a:latin typeface="黑体" panose="02010609060101010101" pitchFamily="49" charset="-122"/>
                <a:ea typeface="黑体" panose="02010609060101010101" pitchFamily="49" charset="-122"/>
              </a:rPr>
              <a:t>装配式施工标高调整</a:t>
            </a:r>
          </a:p>
        </p:txBody>
      </p: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47"/>
          <p:cNvGrpSpPr/>
          <p:nvPr/>
        </p:nvGrpSpPr>
        <p:grpSpPr>
          <a:xfrm>
            <a:off x="1972819" y="794005"/>
            <a:ext cx="198882" cy="191262"/>
            <a:chOff x="0" y="0"/>
            <a:chExt cx="185199" cy="193613"/>
          </a:xfrm>
        </p:grpSpPr>
        <p:sp>
          <p:nvSpPr>
            <p:cNvPr id="13" name="矩形 31"/>
            <p:cNvSpPr/>
            <p:nvPr/>
          </p:nvSpPr>
          <p:spPr>
            <a:xfrm>
              <a:off x="-1" y="-1"/>
              <a:ext cx="152164" cy="161881"/>
            </a:xfrm>
            <a:prstGeom prst="rect">
              <a:avLst/>
            </a:prstGeom>
            <a:noFill/>
            <a:ln w="19050" cap="flat">
              <a:solidFill>
                <a:srgbClr val="808080"/>
              </a:solidFill>
              <a:prstDash val="solid"/>
              <a:miter lim="8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>
                <a:defRPr i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pPr>
              <a:endParaRPr sz="1944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矩形 32"/>
            <p:cNvSpPr/>
            <p:nvPr/>
          </p:nvSpPr>
          <p:spPr>
            <a:xfrm>
              <a:off x="33036" y="31733"/>
              <a:ext cx="152164" cy="161881"/>
            </a:xfrm>
            <a:prstGeom prst="rect">
              <a:avLst/>
            </a:prstGeom>
            <a:gradFill flip="none" rotWithShape="1">
              <a:gsLst>
                <a:gs pos="0">
                  <a:srgbClr val="BC000D"/>
                </a:gs>
                <a:gs pos="100000">
                  <a:srgbClr val="FF0517"/>
                </a:gs>
              </a:gsLst>
              <a:lin ang="189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>
                <a:defRPr i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pPr>
              <a:endParaRPr sz="1944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18" name="曲线连接符 17"/>
          <p:cNvCxnSpPr/>
          <p:nvPr/>
        </p:nvCxnSpPr>
        <p:spPr>
          <a:xfrm>
            <a:off x="6874003" y="1614679"/>
            <a:ext cx="3810" cy="3810"/>
          </a:xfrm>
          <a:prstGeom prst="curvedConnector3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9"/>
          <p:cNvSpPr txBox="1"/>
          <p:nvPr/>
        </p:nvSpPr>
        <p:spPr>
          <a:xfrm>
            <a:off x="2564893" y="794005"/>
            <a:ext cx="5464302" cy="535531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zh-CN" altLang="en-US" sz="2880">
                <a:latin typeface="Times New Roman" panose="02020603050405020304" charset="0"/>
                <a:ea typeface="微软雅黑" panose="020B0503020204020204" pitchFamily="34" charset="-122"/>
                <a:cs typeface="Times New Roman" panose="02020603050405020304" charset="0"/>
              </a:rPr>
              <a:t>标高调整施工原则</a:t>
            </a:r>
          </a:p>
        </p:txBody>
      </p:sp>
      <p:sp>
        <p:nvSpPr>
          <p:cNvPr id="4" name="燕尾形 3"/>
          <p:cNvSpPr/>
          <p:nvPr/>
        </p:nvSpPr>
        <p:spPr>
          <a:xfrm>
            <a:off x="2853690" y="3107436"/>
            <a:ext cx="4562856" cy="762000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en-US" sz="2160">
                <a:solidFill>
                  <a:schemeClr val="tx1"/>
                </a:solidFill>
                <a:latin typeface="Times New Roman" panose="02020603050405020304" charset="0"/>
                <a:ea typeface="微软雅黑" panose="020B0503020204020204" pitchFamily="34" charset="-122"/>
                <a:cs typeface="Times New Roman" panose="02020603050405020304" charset="0"/>
              </a:rPr>
              <a:t>2</a:t>
            </a:r>
            <a:r>
              <a:rPr lang="en-US" altLang="zh-CN" sz="2160">
                <a:solidFill>
                  <a:schemeClr val="tx1"/>
                </a:solidFill>
                <a:latin typeface="Times New Roman" panose="02020603050405020304" charset="0"/>
                <a:ea typeface="微软雅黑" panose="020B0503020204020204" pitchFamily="34" charset="-122"/>
                <a:cs typeface="Times New Roman" panose="02020603050405020304" charset="0"/>
              </a:rPr>
              <a:t>.</a:t>
            </a:r>
            <a:r>
              <a:rPr lang="zh-CN" altLang="en-US" sz="2160">
                <a:solidFill>
                  <a:schemeClr val="tx1"/>
                </a:solidFill>
                <a:latin typeface="Times New Roman" panose="02020603050405020304" charset="0"/>
                <a:ea typeface="微软雅黑" panose="020B0503020204020204" pitchFamily="34" charset="-122"/>
                <a:cs typeface="Times New Roman" panose="02020603050405020304" charset="0"/>
              </a:rPr>
              <a:t>标高调整</a:t>
            </a:r>
            <a:r>
              <a:rPr sz="2160">
                <a:solidFill>
                  <a:schemeClr val="tx1"/>
                </a:solidFill>
                <a:latin typeface="Times New Roman" panose="02020603050405020304" charset="0"/>
                <a:ea typeface="微软雅黑" panose="020B0503020204020204" pitchFamily="34" charset="-122"/>
                <a:cs typeface="Times New Roman" panose="02020603050405020304" charset="0"/>
              </a:rPr>
              <a:t>施工</a:t>
            </a:r>
            <a:r>
              <a:rPr lang="zh-CN" altLang="en-US" sz="2160">
                <a:solidFill>
                  <a:schemeClr val="tx1"/>
                </a:solidFill>
                <a:latin typeface="Times New Roman" panose="02020603050405020304" charset="0"/>
                <a:ea typeface="微软雅黑" panose="020B0503020204020204" pitchFamily="34" charset="-122"/>
                <a:cs typeface="Times New Roman" panose="02020603050405020304" charset="0"/>
              </a:rPr>
              <a:t>前</a:t>
            </a:r>
            <a:r>
              <a:rPr sz="2160">
                <a:solidFill>
                  <a:schemeClr val="tx1"/>
                </a:solidFill>
                <a:latin typeface="Times New Roman" panose="02020603050405020304" charset="0"/>
                <a:ea typeface="微软雅黑" panose="020B0503020204020204" pitchFamily="34" charset="-122"/>
                <a:cs typeface="Times New Roman" panose="02020603050405020304" charset="0"/>
              </a:rPr>
              <a:t>要求</a:t>
            </a:r>
            <a:endParaRPr lang="zh-CN" altLang="en-US" sz="2160">
              <a:solidFill>
                <a:schemeClr val="tx1"/>
              </a:solidFill>
              <a:latin typeface="Times New Roman" panose="02020603050405020304" charset="0"/>
              <a:ea typeface="微软雅黑" panose="020B0503020204020204" pitchFamily="34" charset="-122"/>
              <a:cs typeface="Times New Roman" panose="02020603050405020304" charset="0"/>
            </a:endParaRPr>
          </a:p>
        </p:txBody>
      </p:sp>
      <p:sp>
        <p:nvSpPr>
          <p:cNvPr id="5" name="燕尾形 4"/>
          <p:cNvSpPr/>
          <p:nvPr/>
        </p:nvSpPr>
        <p:spPr>
          <a:xfrm>
            <a:off x="2780538" y="4222243"/>
            <a:ext cx="4562856" cy="710946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en-US" altLang="zh-CN" sz="216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方正兰亭超细黑简体" panose="02000000000000000000" charset="-122"/>
                <a:cs typeface="Times New Roman" panose="02020603050405020304" charset="0"/>
                <a:sym typeface="+mn-ea"/>
              </a:rPr>
              <a:t> 3.   </a:t>
            </a:r>
            <a:r>
              <a:rPr lang="zh-CN" altLang="en-US" sz="216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方正兰亭超细黑简体" panose="02000000000000000000" charset="-122"/>
                <a:cs typeface="Times New Roman" panose="02020603050405020304" charset="0"/>
                <a:sym typeface="+mn-ea"/>
              </a:rPr>
              <a:t>标高调整施工要点</a:t>
            </a:r>
            <a:endParaRPr lang="zh-CN" altLang="en-US" sz="216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6" name="燕尾形 5"/>
          <p:cNvSpPr/>
          <p:nvPr/>
        </p:nvSpPr>
        <p:spPr>
          <a:xfrm>
            <a:off x="2780538" y="1992630"/>
            <a:ext cx="4562856" cy="762000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en-US" altLang="zh-CN" sz="2160" b="1" dirty="0">
                <a:solidFill>
                  <a:schemeClr val="tx1"/>
                </a:solidFill>
                <a:sym typeface="+mn-ea"/>
              </a:rPr>
              <a:t> 1.</a:t>
            </a:r>
            <a:r>
              <a:rPr lang="zh-CN" altLang="en-US" sz="2160" b="1" dirty="0">
                <a:solidFill>
                  <a:schemeClr val="tx1"/>
                </a:solidFill>
                <a:sym typeface="+mn-ea"/>
              </a:rPr>
              <a:t>构件标高调整施工前准备</a:t>
            </a:r>
            <a:endParaRPr lang="zh-CN" altLang="en-US" sz="2160" b="1">
              <a:solidFill>
                <a:schemeClr val="tx1"/>
              </a:solidFill>
              <a:latin typeface="Times New Roman" panose="02020603050405020304" charset="0"/>
              <a:ea typeface="微软雅黑" panose="020B0503020204020204" pitchFamily="34" charset="-122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47"/>
          <p:cNvGrpSpPr/>
          <p:nvPr/>
        </p:nvGrpSpPr>
        <p:grpSpPr>
          <a:xfrm>
            <a:off x="1972819" y="794005"/>
            <a:ext cx="198882" cy="191262"/>
            <a:chOff x="0" y="0"/>
            <a:chExt cx="185199" cy="193613"/>
          </a:xfrm>
        </p:grpSpPr>
        <p:sp>
          <p:nvSpPr>
            <p:cNvPr id="13" name="矩形 31"/>
            <p:cNvSpPr/>
            <p:nvPr/>
          </p:nvSpPr>
          <p:spPr>
            <a:xfrm>
              <a:off x="-1" y="-1"/>
              <a:ext cx="152164" cy="161881"/>
            </a:xfrm>
            <a:prstGeom prst="rect">
              <a:avLst/>
            </a:prstGeom>
            <a:noFill/>
            <a:ln w="19050" cap="flat">
              <a:solidFill>
                <a:srgbClr val="808080"/>
              </a:solidFill>
              <a:prstDash val="solid"/>
              <a:miter lim="8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>
                <a:defRPr i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pPr>
              <a:endParaRPr sz="1944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矩形 32"/>
            <p:cNvSpPr/>
            <p:nvPr/>
          </p:nvSpPr>
          <p:spPr>
            <a:xfrm>
              <a:off x="33036" y="31733"/>
              <a:ext cx="152164" cy="161881"/>
            </a:xfrm>
            <a:prstGeom prst="rect">
              <a:avLst/>
            </a:prstGeom>
            <a:gradFill flip="none" rotWithShape="1">
              <a:gsLst>
                <a:gs pos="0">
                  <a:srgbClr val="BC000D"/>
                </a:gs>
                <a:gs pos="100000">
                  <a:srgbClr val="FF0517"/>
                </a:gs>
              </a:gsLst>
              <a:lin ang="189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>
                <a:defRPr i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pPr>
              <a:endParaRPr sz="1944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5" name="TextBox 35"/>
          <p:cNvSpPr txBox="1"/>
          <p:nvPr/>
        </p:nvSpPr>
        <p:spPr>
          <a:xfrm>
            <a:off x="2394205" y="679705"/>
            <a:ext cx="5817870" cy="636969"/>
          </a:xfrm>
          <a:prstGeom prst="rect">
            <a:avLst/>
          </a:prstGeom>
          <a:solidFill>
            <a:srgbClr val="FF0000"/>
          </a:solidFill>
          <a:ln w="12700">
            <a:miter lim="400000"/>
          </a:ln>
        </p:spPr>
        <p:txBody>
          <a:bodyPr wrap="square" lIns="49376" rIns="49376">
            <a:spAutoFit/>
          </a:bodyPr>
          <a:lstStyle>
            <a:lvl1pPr>
              <a:lnSpc>
                <a:spcPct val="114000"/>
              </a:lnSpc>
              <a:defRPr b="1" i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lvl1pPr>
          </a:lstStyle>
          <a:p>
            <a:r>
              <a:rPr lang="en-US" altLang="zh-CN" sz="1944" dirty="0">
                <a:solidFill>
                  <a:schemeClr val="tx1"/>
                </a:solidFill>
                <a:sym typeface="+mn-ea"/>
              </a:rPr>
              <a:t>     </a:t>
            </a:r>
            <a:r>
              <a:rPr lang="en-US" altLang="zh-CN" sz="3360" dirty="0">
                <a:solidFill>
                  <a:schemeClr val="tx1"/>
                </a:solidFill>
                <a:sym typeface="+mn-ea"/>
              </a:rPr>
              <a:t>  </a:t>
            </a:r>
            <a:r>
              <a:rPr lang="zh-CN" altLang="en-US" sz="2880" b="0" dirty="0">
                <a:solidFill>
                  <a:schemeClr val="tx1"/>
                </a:solidFill>
                <a:sym typeface="+mn-ea"/>
              </a:rPr>
              <a:t>标高调整施工前准备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385317" y="1546098"/>
            <a:ext cx="4827270" cy="68326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342900" indent="-342900">
              <a:buFont typeface="Wingdings" panose="05000000000000000000" charset="0"/>
              <a:buChar char="F"/>
            </a:pPr>
            <a:r>
              <a:rPr lang="zh-CN" altLang="en-US" sz="1920" b="1">
                <a:sym typeface="+mn-ea"/>
              </a:rPr>
              <a:t>施工人员准备</a:t>
            </a:r>
            <a:endParaRPr lang="zh-CN" altLang="en-US" sz="1920" b="1"/>
          </a:p>
          <a:p>
            <a:pPr marL="342900" indent="-342900">
              <a:buFont typeface="Wingdings" panose="05000000000000000000" charset="0"/>
              <a:buChar char="F"/>
            </a:pPr>
            <a:endParaRPr lang="zh-CN" altLang="en-US" sz="1920" b="1"/>
          </a:p>
        </p:txBody>
      </p:sp>
      <p:sp>
        <p:nvSpPr>
          <p:cNvPr id="5" name="文本框 4"/>
          <p:cNvSpPr txBox="1"/>
          <p:nvPr/>
        </p:nvSpPr>
        <p:spPr>
          <a:xfrm>
            <a:off x="1972819" y="2026159"/>
            <a:ext cx="7175754" cy="2256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charset="0"/>
              <a:buChar char="p"/>
            </a:pPr>
            <a:r>
              <a:rPr lang="zh-CN" altLang="en-US" sz="192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测量员：审查图纸，所有尺寸、建筑物关系进行校核</a:t>
            </a:r>
            <a:r>
              <a:rPr lang="en-US" altLang="zh-CN" sz="192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; </a:t>
            </a:r>
            <a:r>
              <a:rPr lang="zh-CN" altLang="en-US" sz="192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平面、立面、大样图所标注的同一位置的建筑物尺寸、形状、标高是否一致；室内外构件标高之间的关系是否正确。</a:t>
            </a:r>
          </a:p>
          <a:p>
            <a:pPr marL="342900" indent="-342900">
              <a:lnSpc>
                <a:spcPct val="150000"/>
              </a:lnSpc>
              <a:buFont typeface="Wingdings" panose="05000000000000000000" charset="0"/>
              <a:buChar char="p"/>
            </a:pPr>
            <a:r>
              <a:rPr lang="zh-CN" altLang="en-US" sz="192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测量普工</a:t>
            </a:r>
            <a:r>
              <a:rPr lang="en-US" altLang="zh-CN" sz="192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:</a:t>
            </a:r>
            <a:r>
              <a:rPr lang="zh-CN" altLang="zh-CN" sz="192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协助测量员检查构件位置，标高及尺寸的验收。</a:t>
            </a:r>
          </a:p>
          <a:p>
            <a:pPr marL="342900" indent="-342900">
              <a:lnSpc>
                <a:spcPct val="150000"/>
              </a:lnSpc>
              <a:buFont typeface="Wingdings" panose="05000000000000000000" charset="0"/>
              <a:buChar char="p"/>
            </a:pPr>
            <a:r>
              <a:rPr lang="zh-CN" altLang="zh-CN" sz="192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装配工：在测量员的指导下，协同调整构件的测量验收。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47"/>
          <p:cNvGrpSpPr/>
          <p:nvPr/>
        </p:nvGrpSpPr>
        <p:grpSpPr>
          <a:xfrm>
            <a:off x="1972819" y="794005"/>
            <a:ext cx="198882" cy="191262"/>
            <a:chOff x="0" y="0"/>
            <a:chExt cx="185199" cy="193613"/>
          </a:xfrm>
        </p:grpSpPr>
        <p:sp>
          <p:nvSpPr>
            <p:cNvPr id="13" name="矩形 31"/>
            <p:cNvSpPr/>
            <p:nvPr/>
          </p:nvSpPr>
          <p:spPr>
            <a:xfrm>
              <a:off x="-1" y="-1"/>
              <a:ext cx="152164" cy="161881"/>
            </a:xfrm>
            <a:prstGeom prst="rect">
              <a:avLst/>
            </a:prstGeom>
            <a:noFill/>
            <a:ln w="19050" cap="flat">
              <a:solidFill>
                <a:srgbClr val="808080"/>
              </a:solidFill>
              <a:prstDash val="solid"/>
              <a:miter lim="8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>
                <a:defRPr i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pPr>
              <a:endParaRPr sz="1944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矩形 32"/>
            <p:cNvSpPr/>
            <p:nvPr/>
          </p:nvSpPr>
          <p:spPr>
            <a:xfrm>
              <a:off x="33036" y="31733"/>
              <a:ext cx="152164" cy="161881"/>
            </a:xfrm>
            <a:prstGeom prst="rect">
              <a:avLst/>
            </a:prstGeom>
            <a:gradFill flip="none" rotWithShape="1">
              <a:gsLst>
                <a:gs pos="0">
                  <a:srgbClr val="BC000D"/>
                </a:gs>
                <a:gs pos="100000">
                  <a:srgbClr val="FF0517"/>
                </a:gs>
              </a:gsLst>
              <a:lin ang="189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>
                <a:defRPr i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pPr>
              <a:endParaRPr sz="1944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5" name="TextBox 35"/>
          <p:cNvSpPr txBox="1"/>
          <p:nvPr/>
        </p:nvSpPr>
        <p:spPr>
          <a:xfrm>
            <a:off x="2394205" y="679705"/>
            <a:ext cx="5817870" cy="636969"/>
          </a:xfrm>
          <a:prstGeom prst="rect">
            <a:avLst/>
          </a:prstGeom>
          <a:solidFill>
            <a:srgbClr val="FF0000"/>
          </a:solidFill>
          <a:ln w="12700">
            <a:miter lim="400000"/>
          </a:ln>
        </p:spPr>
        <p:txBody>
          <a:bodyPr wrap="square" lIns="49376" rIns="49376">
            <a:spAutoFit/>
          </a:bodyPr>
          <a:lstStyle>
            <a:lvl1pPr>
              <a:lnSpc>
                <a:spcPct val="114000"/>
              </a:lnSpc>
              <a:defRPr b="1" i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lvl1pPr>
          </a:lstStyle>
          <a:p>
            <a:r>
              <a:rPr lang="en-US" altLang="zh-CN" sz="1944" dirty="0">
                <a:solidFill>
                  <a:schemeClr val="tx1"/>
                </a:solidFill>
                <a:sym typeface="+mn-ea"/>
              </a:rPr>
              <a:t>     </a:t>
            </a:r>
            <a:r>
              <a:rPr lang="en-US" altLang="zh-CN" sz="3360" dirty="0">
                <a:solidFill>
                  <a:schemeClr val="tx1"/>
                </a:solidFill>
                <a:sym typeface="+mn-ea"/>
              </a:rPr>
              <a:t>  </a:t>
            </a:r>
            <a:r>
              <a:rPr lang="zh-CN" altLang="en-US" sz="2880" b="0" dirty="0">
                <a:solidFill>
                  <a:schemeClr val="tx1"/>
                </a:solidFill>
                <a:sym typeface="+mn-ea"/>
              </a:rPr>
              <a:t>构件标高调整施工前准备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2118360" y="1532382"/>
            <a:ext cx="4174236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charset="0"/>
              <a:buChar char="F"/>
            </a:pPr>
            <a:r>
              <a:rPr lang="zh-CN" altLang="en-US" sz="1920" b="1">
                <a:latin typeface="微软雅黑" panose="020B0503020204020204" pitchFamily="34" charset="-122"/>
                <a:ea typeface="微软雅黑" panose="020B0503020204020204" pitchFamily="34" charset="-122"/>
              </a:rPr>
              <a:t>施工工具准备</a:t>
            </a:r>
          </a:p>
        </p:txBody>
      </p:sp>
      <p:pic>
        <p:nvPicPr>
          <p:cNvPr id="6" name="图片 5" descr="测量工具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2511552" y="2090929"/>
            <a:ext cx="7342632" cy="416890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47"/>
          <p:cNvGrpSpPr/>
          <p:nvPr/>
        </p:nvGrpSpPr>
        <p:grpSpPr>
          <a:xfrm>
            <a:off x="1972819" y="794005"/>
            <a:ext cx="198882" cy="191262"/>
            <a:chOff x="0" y="0"/>
            <a:chExt cx="185199" cy="193613"/>
          </a:xfrm>
        </p:grpSpPr>
        <p:sp>
          <p:nvSpPr>
            <p:cNvPr id="13" name="矩形 31"/>
            <p:cNvSpPr/>
            <p:nvPr/>
          </p:nvSpPr>
          <p:spPr>
            <a:xfrm>
              <a:off x="-1" y="-1"/>
              <a:ext cx="152164" cy="161881"/>
            </a:xfrm>
            <a:prstGeom prst="rect">
              <a:avLst/>
            </a:prstGeom>
            <a:noFill/>
            <a:ln w="19050" cap="flat">
              <a:solidFill>
                <a:srgbClr val="808080"/>
              </a:solidFill>
              <a:prstDash val="solid"/>
              <a:miter lim="8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>
                <a:defRPr i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pPr>
              <a:endParaRPr sz="1944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矩形 32"/>
            <p:cNvSpPr/>
            <p:nvPr/>
          </p:nvSpPr>
          <p:spPr>
            <a:xfrm>
              <a:off x="33036" y="31733"/>
              <a:ext cx="152164" cy="161881"/>
            </a:xfrm>
            <a:prstGeom prst="rect">
              <a:avLst/>
            </a:prstGeom>
            <a:gradFill flip="none" rotWithShape="1">
              <a:gsLst>
                <a:gs pos="0">
                  <a:srgbClr val="BC000D"/>
                </a:gs>
                <a:gs pos="100000">
                  <a:srgbClr val="FF0517"/>
                </a:gs>
              </a:gsLst>
              <a:lin ang="189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>
                <a:defRPr i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pPr>
              <a:endParaRPr sz="1944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5" name="TextBox 35"/>
          <p:cNvSpPr txBox="1"/>
          <p:nvPr/>
        </p:nvSpPr>
        <p:spPr>
          <a:xfrm>
            <a:off x="2375917" y="679704"/>
            <a:ext cx="5817870" cy="636969"/>
          </a:xfrm>
          <a:prstGeom prst="rect">
            <a:avLst/>
          </a:prstGeom>
          <a:solidFill>
            <a:srgbClr val="FF0000"/>
          </a:solidFill>
          <a:ln w="12700">
            <a:miter lim="400000"/>
          </a:ln>
        </p:spPr>
        <p:txBody>
          <a:bodyPr wrap="square" lIns="49376" rIns="49376">
            <a:spAutoFit/>
          </a:bodyPr>
          <a:lstStyle>
            <a:lvl1pPr>
              <a:lnSpc>
                <a:spcPct val="114000"/>
              </a:lnSpc>
              <a:defRPr b="1" i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lvl1pPr>
          </a:lstStyle>
          <a:p>
            <a:r>
              <a:rPr lang="en-US" altLang="zh-CN" sz="1944" dirty="0">
                <a:solidFill>
                  <a:schemeClr val="tx1"/>
                </a:solidFill>
                <a:sym typeface="+mn-ea"/>
              </a:rPr>
              <a:t>     </a:t>
            </a:r>
            <a:r>
              <a:rPr lang="en-US" altLang="zh-CN" sz="3360" dirty="0">
                <a:solidFill>
                  <a:schemeClr val="tx1"/>
                </a:solidFill>
                <a:sym typeface="+mn-ea"/>
              </a:rPr>
              <a:t> </a:t>
            </a:r>
            <a:r>
              <a:rPr lang="zh-CN" altLang="en-US" sz="3360" b="0" dirty="0">
                <a:solidFill>
                  <a:schemeClr val="tx1"/>
                </a:solidFill>
                <a:sym typeface="+mn-ea"/>
              </a:rPr>
              <a:t>构件标高调整施工前准备</a:t>
            </a:r>
            <a:endParaRPr lang="zh-CN" altLang="en-US" sz="2880" b="0" dirty="0">
              <a:solidFill>
                <a:schemeClr val="tx1"/>
              </a:solidFill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889760" y="1686306"/>
            <a:ext cx="4895088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charset="0"/>
              <a:buChar char="F"/>
            </a:pPr>
            <a:r>
              <a:rPr lang="zh-CN" altLang="en-US" sz="1920" b="1">
                <a:latin typeface="微软雅黑" panose="020B0503020204020204" pitchFamily="34" charset="-122"/>
                <a:ea typeface="微软雅黑" panose="020B0503020204020204" pitchFamily="34" charset="-122"/>
              </a:rPr>
              <a:t>定位放线准备要求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944369" y="2451354"/>
            <a:ext cx="6595110" cy="2366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Wingdings" panose="05000000000000000000" charset="0"/>
              <a:buChar char="p"/>
            </a:pPr>
            <a:r>
              <a:rPr lang="zh-CN" altLang="en-US" sz="1920">
                <a:latin typeface="微软雅黑" panose="020B0503020204020204" pitchFamily="34" charset="-122"/>
                <a:ea typeface="微软雅黑" panose="020B0503020204020204" pitchFamily="34" charset="-122"/>
              </a:rPr>
              <a:t>放置完成施工层地面</a:t>
            </a:r>
            <a:r>
              <a:rPr lang="zh-CN" altLang="en-US" sz="192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开间主轴线</a:t>
            </a:r>
            <a:endParaRPr lang="zh-CN" altLang="en-US" sz="192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lnSpc>
                <a:spcPct val="200000"/>
              </a:lnSpc>
              <a:buFont typeface="Wingdings" panose="05000000000000000000" charset="0"/>
              <a:buChar char="p"/>
            </a:pPr>
            <a:r>
              <a:rPr lang="zh-CN" altLang="en-US" sz="192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放置完成施工层</a:t>
            </a:r>
            <a:r>
              <a:rPr lang="zh-CN" altLang="en-US" sz="192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地面</a:t>
            </a:r>
            <a:r>
              <a:rPr lang="zh-CN" altLang="en-US" sz="192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墙边线及墙端线</a:t>
            </a:r>
            <a:endParaRPr lang="zh-CN" altLang="en-US" sz="192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lnSpc>
                <a:spcPct val="200000"/>
              </a:lnSpc>
              <a:buFont typeface="Wingdings" panose="05000000000000000000" charset="0"/>
              <a:buChar char="p"/>
            </a:pPr>
            <a:r>
              <a:rPr lang="zh-CN" altLang="en-US" sz="192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放置完成施工层</a:t>
            </a:r>
            <a:r>
              <a:rPr lang="zh-CN" altLang="en-US" sz="192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地面</a:t>
            </a:r>
            <a:r>
              <a:rPr lang="zh-CN" altLang="en-US" sz="192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墙体水平外控线</a:t>
            </a:r>
            <a:endParaRPr lang="zh-CN" altLang="en-US" sz="192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lnSpc>
                <a:spcPct val="200000"/>
              </a:lnSpc>
              <a:buFont typeface="Wingdings" panose="05000000000000000000" charset="0"/>
              <a:buChar char="p"/>
            </a:pPr>
            <a:r>
              <a:rPr lang="zh-CN" altLang="en-US" sz="192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放置完成施工层</a:t>
            </a:r>
            <a:r>
              <a:rPr lang="zh-CN" altLang="en-US" sz="192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地面</a:t>
            </a:r>
            <a:r>
              <a:rPr lang="zh-CN" altLang="en-US" sz="192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标高控制线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47"/>
          <p:cNvGrpSpPr/>
          <p:nvPr/>
        </p:nvGrpSpPr>
        <p:grpSpPr>
          <a:xfrm>
            <a:off x="1972819" y="794005"/>
            <a:ext cx="198882" cy="191262"/>
            <a:chOff x="0" y="0"/>
            <a:chExt cx="185199" cy="193613"/>
          </a:xfrm>
        </p:grpSpPr>
        <p:sp>
          <p:nvSpPr>
            <p:cNvPr id="13" name="矩形 31"/>
            <p:cNvSpPr/>
            <p:nvPr/>
          </p:nvSpPr>
          <p:spPr>
            <a:xfrm>
              <a:off x="-1" y="-1"/>
              <a:ext cx="152164" cy="161881"/>
            </a:xfrm>
            <a:prstGeom prst="rect">
              <a:avLst/>
            </a:prstGeom>
            <a:noFill/>
            <a:ln w="19050" cap="flat">
              <a:solidFill>
                <a:srgbClr val="808080"/>
              </a:solidFill>
              <a:prstDash val="solid"/>
              <a:miter lim="8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>
                <a:defRPr i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pPr>
              <a:endParaRPr sz="1944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矩形 32"/>
            <p:cNvSpPr/>
            <p:nvPr/>
          </p:nvSpPr>
          <p:spPr>
            <a:xfrm>
              <a:off x="33036" y="31733"/>
              <a:ext cx="152164" cy="161881"/>
            </a:xfrm>
            <a:prstGeom prst="rect">
              <a:avLst/>
            </a:prstGeom>
            <a:gradFill flip="none" rotWithShape="1">
              <a:gsLst>
                <a:gs pos="0">
                  <a:srgbClr val="BC000D"/>
                </a:gs>
                <a:gs pos="100000">
                  <a:srgbClr val="FF0517"/>
                </a:gs>
              </a:gsLst>
              <a:lin ang="189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>
                <a:defRPr i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pPr>
              <a:endParaRPr sz="1944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5" name="TextBox 35"/>
          <p:cNvSpPr txBox="1"/>
          <p:nvPr/>
        </p:nvSpPr>
        <p:spPr>
          <a:xfrm>
            <a:off x="2394205" y="679705"/>
            <a:ext cx="5817870" cy="636969"/>
          </a:xfrm>
          <a:prstGeom prst="rect">
            <a:avLst/>
          </a:prstGeom>
          <a:solidFill>
            <a:srgbClr val="FF0000"/>
          </a:solidFill>
          <a:ln w="12700">
            <a:miter lim="400000"/>
          </a:ln>
        </p:spPr>
        <p:txBody>
          <a:bodyPr wrap="square" lIns="49376" rIns="49376">
            <a:spAutoFit/>
          </a:bodyPr>
          <a:lstStyle>
            <a:lvl1pPr>
              <a:lnSpc>
                <a:spcPct val="114000"/>
              </a:lnSpc>
              <a:defRPr b="1" i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lvl1pPr>
          </a:lstStyle>
          <a:p>
            <a:r>
              <a:rPr lang="en-US" altLang="zh-CN" sz="1944" dirty="0">
                <a:solidFill>
                  <a:schemeClr val="tx1"/>
                </a:solidFill>
                <a:sym typeface="+mn-ea"/>
              </a:rPr>
              <a:t>     </a:t>
            </a:r>
            <a:r>
              <a:rPr lang="en-US" altLang="zh-CN" sz="3360" dirty="0">
                <a:solidFill>
                  <a:schemeClr val="tx1"/>
                </a:solidFill>
                <a:sym typeface="+mn-ea"/>
              </a:rPr>
              <a:t>  </a:t>
            </a:r>
            <a:r>
              <a:rPr lang="zh-CN" altLang="en-US" sz="2880" b="0" dirty="0">
                <a:solidFill>
                  <a:schemeClr val="tx1"/>
                </a:solidFill>
                <a:sym typeface="+mn-ea"/>
              </a:rPr>
              <a:t>构件标高调整施工要求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1972819" y="1623060"/>
            <a:ext cx="5420106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charset="0"/>
              <a:buChar char="F"/>
            </a:pPr>
            <a:r>
              <a:rPr lang="zh-CN" altLang="en-US" sz="1920" b="1">
                <a:latin typeface="微软雅黑" panose="020B0503020204020204" pitchFamily="34" charset="-122"/>
                <a:ea typeface="微软雅黑" panose="020B0503020204020204" pitchFamily="34" charset="-122"/>
              </a:rPr>
              <a:t>墙板垫片施工要求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772413" y="2035303"/>
            <a:ext cx="5427726" cy="4730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60000"/>
              </a:lnSpc>
              <a:buFont typeface="Wingdings" panose="05000000000000000000" charset="0"/>
              <a:buChar char="p"/>
            </a:pPr>
            <a:r>
              <a:rPr lang="zh-CN" altLang="en-US" sz="1680" dirty="0">
                <a:solidFill>
                  <a:srgbClr val="FF7F00"/>
                </a:solidFill>
                <a:latin typeface="+mn-ea"/>
                <a:ea typeface="微软雅黑" panose="020B0503020204020204" pitchFamily="34" charset="-122"/>
                <a:sym typeface="+mn-ea"/>
              </a:rPr>
              <a:t>构件底部结构施工缝要求</a:t>
            </a:r>
            <a:r>
              <a:rPr lang="en-US" altLang="zh-CN" sz="1680" dirty="0">
                <a:solidFill>
                  <a:srgbClr val="FF7F00"/>
                </a:solidFill>
                <a:latin typeface="+mn-ea"/>
                <a:ea typeface="微软雅黑" panose="020B0503020204020204" pitchFamily="34" charset="-122"/>
                <a:sym typeface="+mn-ea"/>
              </a:rPr>
              <a:t>50mm</a:t>
            </a:r>
            <a:r>
              <a:rPr lang="zh-CN" altLang="en-US" sz="1680" dirty="0">
                <a:solidFill>
                  <a:srgbClr val="FF7F00"/>
                </a:solidFill>
                <a:latin typeface="+mn-ea"/>
                <a:ea typeface="微软雅黑" panose="020B0503020204020204" pitchFamily="34" charset="-122"/>
                <a:sym typeface="+mn-ea"/>
              </a:rPr>
              <a:t>，有效提高构件与结构顶板的连接性，防止底部出现蜂窝麻面等现象。</a:t>
            </a:r>
          </a:p>
          <a:p>
            <a:pPr marL="342900" indent="-342900">
              <a:lnSpc>
                <a:spcPct val="160000"/>
              </a:lnSpc>
              <a:buFont typeface="Wingdings" panose="05000000000000000000" charset="0"/>
              <a:buChar char="p"/>
            </a:pPr>
            <a:r>
              <a:rPr lang="zh-CN" altLang="en-US" sz="1680" dirty="0">
                <a:latin typeface="+mn-ea"/>
                <a:ea typeface="微软雅黑" panose="020B0503020204020204" pitchFamily="34" charset="-122"/>
                <a:sym typeface="+mn-ea"/>
              </a:rPr>
              <a:t>利用水准仪，依据结构标高控制线，测量出墙体位置下垫块数据</a:t>
            </a:r>
            <a:r>
              <a:rPr lang="en-US" altLang="zh-CN" sz="1680" dirty="0">
                <a:latin typeface="+mn-ea"/>
                <a:ea typeface="微软雅黑" panose="020B0503020204020204" pitchFamily="34" charset="-122"/>
                <a:sym typeface="+mn-ea"/>
              </a:rPr>
              <a:t>(</a:t>
            </a:r>
            <a:r>
              <a:rPr lang="zh-CN" altLang="zh-CN" sz="1680" dirty="0">
                <a:solidFill>
                  <a:srgbClr val="0070C0"/>
                </a:solidFill>
                <a:latin typeface="+mn-ea"/>
                <a:ea typeface="微软雅黑" panose="020B0503020204020204" pitchFamily="34" charset="-122"/>
                <a:sym typeface="+mn-ea"/>
              </a:rPr>
              <a:t>垫块顶标高</a:t>
            </a:r>
            <a:r>
              <a:rPr lang="en-US" altLang="zh-CN" sz="1680" dirty="0">
                <a:solidFill>
                  <a:srgbClr val="0070C0"/>
                </a:solidFill>
                <a:latin typeface="+mn-ea"/>
                <a:ea typeface="微软雅黑" panose="020B0503020204020204" pitchFamily="34" charset="-122"/>
                <a:sym typeface="+mn-ea"/>
              </a:rPr>
              <a:t>=</a:t>
            </a:r>
            <a:r>
              <a:rPr lang="zh-CN" altLang="en-US" sz="1680" dirty="0">
                <a:solidFill>
                  <a:srgbClr val="0070C0"/>
                </a:solidFill>
                <a:latin typeface="+mn-ea"/>
                <a:ea typeface="微软雅黑" panose="020B0503020204020204" pitchFamily="34" charset="-122"/>
                <a:sym typeface="+mn-ea"/>
              </a:rPr>
              <a:t>结构层高</a:t>
            </a:r>
            <a:r>
              <a:rPr lang="en-US" altLang="zh-CN" sz="1680" dirty="0">
                <a:solidFill>
                  <a:srgbClr val="0070C0"/>
                </a:solidFill>
                <a:latin typeface="+mn-ea"/>
                <a:ea typeface="微软雅黑" panose="020B0503020204020204" pitchFamily="34" charset="-122"/>
                <a:sym typeface="+mn-ea"/>
              </a:rPr>
              <a:t>+50mm</a:t>
            </a:r>
            <a:r>
              <a:rPr lang="en-US" altLang="zh-CN" sz="1680" dirty="0">
                <a:latin typeface="+mn-ea"/>
                <a:ea typeface="微软雅黑" panose="020B0503020204020204" pitchFamily="34" charset="-122"/>
                <a:sym typeface="+mn-ea"/>
              </a:rPr>
              <a:t>)</a:t>
            </a:r>
            <a:r>
              <a:rPr lang="zh-CN" altLang="en-US" sz="1680" dirty="0">
                <a:latin typeface="+mn-ea"/>
                <a:ea typeface="微软雅黑" panose="020B0503020204020204" pitchFamily="34" charset="-122"/>
                <a:sym typeface="+mn-ea"/>
              </a:rPr>
              <a:t>。</a:t>
            </a:r>
          </a:p>
          <a:p>
            <a:pPr marL="342900" indent="-342900">
              <a:lnSpc>
                <a:spcPct val="160000"/>
              </a:lnSpc>
              <a:buFont typeface="Wingdings" panose="05000000000000000000" charset="0"/>
              <a:buChar char="p"/>
            </a:pPr>
            <a:r>
              <a:rPr lang="zh-CN" altLang="en-US" sz="1680" dirty="0">
                <a:latin typeface="+mn-ea"/>
                <a:ea typeface="微软雅黑" panose="020B0503020204020204" pitchFamily="34" charset="-122"/>
                <a:sym typeface="+mn-ea"/>
              </a:rPr>
              <a:t>在垫块位置处，</a:t>
            </a:r>
            <a:r>
              <a:rPr lang="zh-CN" altLang="en-US" sz="1680" dirty="0">
                <a:solidFill>
                  <a:srgbClr val="0070C0"/>
                </a:solidFill>
                <a:latin typeface="+mn-ea"/>
                <a:ea typeface="微软雅黑" panose="020B0503020204020204" pitchFamily="34" charset="-122"/>
                <a:sym typeface="+mn-ea"/>
              </a:rPr>
              <a:t>标记垫块码放高度数据及位置</a:t>
            </a:r>
            <a:r>
              <a:rPr lang="zh-CN" altLang="en-US" sz="1680" dirty="0">
                <a:latin typeface="+mn-ea"/>
                <a:ea typeface="微软雅黑" panose="020B0503020204020204" pitchFamily="34" charset="-122"/>
                <a:sym typeface="+mn-ea"/>
              </a:rPr>
              <a:t>。吊装工人依据数据码放垫块高度，码放完毕后在</a:t>
            </a:r>
            <a:r>
              <a:rPr lang="zh-CN" altLang="en-US" sz="1680" dirty="0">
                <a:solidFill>
                  <a:srgbClr val="0070C0"/>
                </a:solidFill>
                <a:latin typeface="+mn-ea"/>
                <a:ea typeface="微软雅黑" panose="020B0503020204020204" pitchFamily="34" charset="-122"/>
                <a:sym typeface="+mn-ea"/>
              </a:rPr>
              <a:t>垫块顶部做好完成标记。构件安装时</a:t>
            </a:r>
            <a:r>
              <a:rPr lang="zh-CN" altLang="en-US" sz="1680" dirty="0">
                <a:solidFill>
                  <a:srgbClr val="FF7F00"/>
                </a:solidFill>
                <a:latin typeface="+mn-ea"/>
                <a:ea typeface="微软雅黑" panose="020B0503020204020204" pitchFamily="34" charset="-122"/>
                <a:sym typeface="+mn-ea"/>
              </a:rPr>
              <a:t>垫块标高进行复测</a:t>
            </a:r>
          </a:p>
          <a:p>
            <a:pPr marL="342900" indent="-342900">
              <a:lnSpc>
                <a:spcPct val="160000"/>
              </a:lnSpc>
              <a:buFont typeface="Wingdings" panose="05000000000000000000" charset="0"/>
              <a:buChar char="p"/>
            </a:pPr>
            <a:r>
              <a:rPr lang="zh-CN" altLang="en-US" sz="1680" dirty="0">
                <a:solidFill>
                  <a:srgbClr val="FF7F00"/>
                </a:solidFill>
                <a:latin typeface="+mn-ea"/>
                <a:ea typeface="微软雅黑" panose="020B0503020204020204" pitchFamily="34" charset="-122"/>
                <a:sym typeface="+mn-ea"/>
              </a:rPr>
              <a:t>垫块码放位置为距离构件两端</a:t>
            </a:r>
            <a:r>
              <a:rPr lang="en-US" altLang="zh-CN" sz="1680" dirty="0">
                <a:solidFill>
                  <a:srgbClr val="FF7F00"/>
                </a:solidFill>
                <a:latin typeface="+mn-ea"/>
                <a:ea typeface="微软雅黑" panose="020B0503020204020204" pitchFamily="34" charset="-122"/>
                <a:sym typeface="+mn-ea"/>
              </a:rPr>
              <a:t>20-50cm</a:t>
            </a:r>
            <a:r>
              <a:rPr lang="zh-CN" altLang="en-US" sz="1680" dirty="0">
                <a:solidFill>
                  <a:srgbClr val="FF7F00"/>
                </a:solidFill>
                <a:latin typeface="+mn-ea"/>
                <a:ea typeface="微软雅黑" panose="020B0503020204020204" pitchFamily="34" charset="-122"/>
                <a:sym typeface="+mn-ea"/>
              </a:rPr>
              <a:t>各一组，</a:t>
            </a:r>
            <a:r>
              <a:rPr lang="zh-CN" altLang="en-US" sz="1680" dirty="0">
                <a:latin typeface="+mn-ea"/>
                <a:ea typeface="微软雅黑" panose="020B0503020204020204" pitchFamily="34" charset="-122"/>
                <a:sym typeface="+mn-ea"/>
              </a:rPr>
              <a:t>构件长度超过</a:t>
            </a:r>
            <a:r>
              <a:rPr lang="en-US" altLang="zh-CN" sz="1680" dirty="0">
                <a:latin typeface="+mn-ea"/>
                <a:ea typeface="微软雅黑" panose="020B0503020204020204" pitchFamily="34" charset="-122"/>
                <a:sym typeface="+mn-ea"/>
              </a:rPr>
              <a:t>5m,</a:t>
            </a:r>
            <a:r>
              <a:rPr lang="zh-CN" altLang="zh-CN" sz="1680" dirty="0">
                <a:latin typeface="+mn-ea"/>
                <a:ea typeface="微软雅黑" panose="020B0503020204020204" pitchFamily="34" charset="-122"/>
                <a:sym typeface="+mn-ea"/>
              </a:rPr>
              <a:t>在中间添加一组。</a:t>
            </a:r>
            <a:endParaRPr lang="zh-CN" altLang="en-US" sz="1680" dirty="0">
              <a:latin typeface="+mn-ea"/>
              <a:ea typeface="微软雅黑" panose="020B0503020204020204" pitchFamily="34" charset="-122"/>
              <a:sym typeface="+mn-ea"/>
            </a:endParaRPr>
          </a:p>
          <a:p>
            <a:pPr marL="342900" indent="-342900">
              <a:lnSpc>
                <a:spcPct val="160000"/>
              </a:lnSpc>
              <a:buFont typeface="Wingdings" panose="05000000000000000000" charset="0"/>
              <a:buChar char="p"/>
            </a:pPr>
            <a:endParaRPr lang="zh-CN" altLang="en-US" sz="1920" dirty="0">
              <a:latin typeface="+mn-ea"/>
              <a:ea typeface="微软雅黑" panose="020B0503020204020204" pitchFamily="34" charset="-122"/>
              <a:sym typeface="+mn-ea"/>
            </a:endParaRPr>
          </a:p>
          <a:p>
            <a:pPr marL="342900" indent="-342900">
              <a:lnSpc>
                <a:spcPct val="170000"/>
              </a:lnSpc>
              <a:buFont typeface="Wingdings" panose="05000000000000000000" charset="0"/>
              <a:buChar char="p"/>
            </a:pPr>
            <a:endParaRPr lang="zh-CN" altLang="en-US" sz="1920" dirty="0">
              <a:latin typeface="+mn-ea"/>
              <a:ea typeface="微软雅黑" panose="020B0503020204020204" pitchFamily="34" charset="-122"/>
              <a:sym typeface="+mn-ea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7335775" y="3962401"/>
            <a:ext cx="3493770" cy="2184654"/>
            <a:chOff x="11253" y="5963"/>
            <a:chExt cx="6278" cy="4439"/>
          </a:xfrm>
        </p:grpSpPr>
        <p:pic>
          <p:nvPicPr>
            <p:cNvPr id="6" name="图片 5" descr="垫片从测量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1253" y="5963"/>
              <a:ext cx="6279" cy="4439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253" y="7762"/>
              <a:ext cx="2757" cy="2640"/>
            </a:xfrm>
            <a:prstGeom prst="rect">
              <a:avLst/>
            </a:prstGeom>
          </p:spPr>
        </p:pic>
        <p:cxnSp>
          <p:nvCxnSpPr>
            <p:cNvPr id="11" name="直接箭头连接符 10"/>
            <p:cNvCxnSpPr/>
            <p:nvPr/>
          </p:nvCxnSpPr>
          <p:spPr>
            <a:xfrm>
              <a:off x="12442" y="9500"/>
              <a:ext cx="362" cy="263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8" name="图片 7" descr="微信截图_202002151005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35774" y="1396746"/>
            <a:ext cx="3494532" cy="2479548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91878" y="1378458"/>
            <a:ext cx="1613916" cy="141579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47"/>
          <p:cNvGrpSpPr/>
          <p:nvPr/>
        </p:nvGrpSpPr>
        <p:grpSpPr>
          <a:xfrm>
            <a:off x="1972819" y="794005"/>
            <a:ext cx="198882" cy="191262"/>
            <a:chOff x="0" y="0"/>
            <a:chExt cx="185199" cy="193613"/>
          </a:xfrm>
        </p:grpSpPr>
        <p:sp>
          <p:nvSpPr>
            <p:cNvPr id="13" name="矩形 31"/>
            <p:cNvSpPr/>
            <p:nvPr/>
          </p:nvSpPr>
          <p:spPr>
            <a:xfrm>
              <a:off x="-1" y="-1"/>
              <a:ext cx="152164" cy="161881"/>
            </a:xfrm>
            <a:prstGeom prst="rect">
              <a:avLst/>
            </a:prstGeom>
            <a:noFill/>
            <a:ln w="19050" cap="flat">
              <a:solidFill>
                <a:srgbClr val="808080"/>
              </a:solidFill>
              <a:prstDash val="solid"/>
              <a:miter lim="8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>
                <a:defRPr i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pPr>
              <a:endParaRPr sz="1944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矩形 32"/>
            <p:cNvSpPr/>
            <p:nvPr/>
          </p:nvSpPr>
          <p:spPr>
            <a:xfrm>
              <a:off x="33036" y="31733"/>
              <a:ext cx="152164" cy="161881"/>
            </a:xfrm>
            <a:prstGeom prst="rect">
              <a:avLst/>
            </a:prstGeom>
            <a:gradFill flip="none" rotWithShape="1">
              <a:gsLst>
                <a:gs pos="0">
                  <a:srgbClr val="BC000D"/>
                </a:gs>
                <a:gs pos="100000">
                  <a:srgbClr val="FF0517"/>
                </a:gs>
              </a:gsLst>
              <a:lin ang="189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>
                <a:defRPr i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pPr>
              <a:endParaRPr sz="1944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5" name="TextBox 35"/>
          <p:cNvSpPr txBox="1"/>
          <p:nvPr/>
        </p:nvSpPr>
        <p:spPr>
          <a:xfrm>
            <a:off x="2394205" y="679705"/>
            <a:ext cx="5817870" cy="636969"/>
          </a:xfrm>
          <a:prstGeom prst="rect">
            <a:avLst/>
          </a:prstGeom>
          <a:solidFill>
            <a:srgbClr val="FF0000"/>
          </a:solidFill>
          <a:ln w="12700">
            <a:miter lim="400000"/>
          </a:ln>
        </p:spPr>
        <p:txBody>
          <a:bodyPr wrap="square" lIns="49376" rIns="49376">
            <a:spAutoFit/>
          </a:bodyPr>
          <a:lstStyle>
            <a:lvl1pPr>
              <a:lnSpc>
                <a:spcPct val="114000"/>
              </a:lnSpc>
              <a:defRPr b="1" i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lvl1pPr>
          </a:lstStyle>
          <a:p>
            <a:r>
              <a:rPr lang="en-US" altLang="zh-CN" sz="1944" dirty="0">
                <a:solidFill>
                  <a:schemeClr val="tx1"/>
                </a:solidFill>
                <a:sym typeface="+mn-ea"/>
              </a:rPr>
              <a:t>     </a:t>
            </a:r>
            <a:r>
              <a:rPr lang="en-US" altLang="zh-CN" sz="3360" dirty="0">
                <a:solidFill>
                  <a:schemeClr val="tx1"/>
                </a:solidFill>
                <a:sym typeface="+mn-ea"/>
              </a:rPr>
              <a:t>  </a:t>
            </a:r>
            <a:r>
              <a:rPr lang="zh-CN" altLang="en-US" sz="2880" b="0" dirty="0">
                <a:solidFill>
                  <a:schemeClr val="tx1"/>
                </a:solidFill>
                <a:sym typeface="+mn-ea"/>
              </a:rPr>
              <a:t>构件标高调整施工要求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082802" y="1482852"/>
            <a:ext cx="7129272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charset="0"/>
              <a:buChar char="F"/>
            </a:pPr>
            <a:r>
              <a:rPr lang="zh-CN" altLang="en-US" sz="1920" b="1">
                <a:latin typeface="微软雅黑" panose="020B0503020204020204" pitchFamily="34" charset="-122"/>
                <a:ea typeface="微软雅黑" panose="020B0503020204020204" pitchFamily="34" charset="-122"/>
              </a:rPr>
              <a:t>构件标高调整施工依据：</a:t>
            </a: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6726" y="1831086"/>
            <a:ext cx="9671304" cy="4515612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47"/>
          <p:cNvGrpSpPr/>
          <p:nvPr/>
        </p:nvGrpSpPr>
        <p:grpSpPr>
          <a:xfrm>
            <a:off x="1972819" y="794005"/>
            <a:ext cx="198882" cy="191262"/>
            <a:chOff x="0" y="0"/>
            <a:chExt cx="185199" cy="193613"/>
          </a:xfrm>
        </p:grpSpPr>
        <p:sp>
          <p:nvSpPr>
            <p:cNvPr id="13" name="矩形 31"/>
            <p:cNvSpPr/>
            <p:nvPr/>
          </p:nvSpPr>
          <p:spPr>
            <a:xfrm>
              <a:off x="-1" y="-1"/>
              <a:ext cx="152164" cy="161881"/>
            </a:xfrm>
            <a:prstGeom prst="rect">
              <a:avLst/>
            </a:prstGeom>
            <a:noFill/>
            <a:ln w="19050" cap="flat">
              <a:solidFill>
                <a:srgbClr val="808080"/>
              </a:solidFill>
              <a:prstDash val="solid"/>
              <a:miter lim="8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>
                <a:defRPr i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pPr>
              <a:endParaRPr sz="1944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矩形 32"/>
            <p:cNvSpPr/>
            <p:nvPr/>
          </p:nvSpPr>
          <p:spPr>
            <a:xfrm>
              <a:off x="33036" y="31733"/>
              <a:ext cx="152164" cy="161881"/>
            </a:xfrm>
            <a:prstGeom prst="rect">
              <a:avLst/>
            </a:prstGeom>
            <a:gradFill flip="none" rotWithShape="1">
              <a:gsLst>
                <a:gs pos="0">
                  <a:srgbClr val="BC000D"/>
                </a:gs>
                <a:gs pos="100000">
                  <a:srgbClr val="FF0517"/>
                </a:gs>
              </a:gsLst>
              <a:lin ang="189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>
                <a:defRPr i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pPr>
              <a:endParaRPr sz="1944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5" name="TextBox 35"/>
          <p:cNvSpPr txBox="1"/>
          <p:nvPr/>
        </p:nvSpPr>
        <p:spPr>
          <a:xfrm>
            <a:off x="2394205" y="679704"/>
            <a:ext cx="5817870" cy="559192"/>
          </a:xfrm>
          <a:prstGeom prst="rect">
            <a:avLst/>
          </a:prstGeom>
          <a:solidFill>
            <a:srgbClr val="FF0000"/>
          </a:solidFill>
          <a:ln w="12700">
            <a:miter lim="400000"/>
          </a:ln>
        </p:spPr>
        <p:txBody>
          <a:bodyPr wrap="square" lIns="49376" rIns="49376">
            <a:spAutoFit/>
          </a:bodyPr>
          <a:lstStyle>
            <a:lvl1pPr>
              <a:lnSpc>
                <a:spcPct val="114000"/>
              </a:lnSpc>
              <a:defRPr b="1" i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lvl1pPr>
          </a:lstStyle>
          <a:p>
            <a:r>
              <a:rPr lang="zh-CN" altLang="en-US" sz="2880" b="0" dirty="0">
                <a:solidFill>
                  <a:schemeClr val="tx1"/>
                </a:solidFill>
                <a:sym typeface="+mn-ea"/>
              </a:rPr>
              <a:t>标高调整施工要点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263396" y="1476756"/>
            <a:ext cx="3345180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1920">
                <a:latin typeface="微软雅黑" panose="020B0503020204020204" pitchFamily="34" charset="-122"/>
                <a:ea typeface="微软雅黑" panose="020B0503020204020204" pitchFamily="34" charset="-122"/>
              </a:rPr>
              <a:t>墙体水平向调整</a:t>
            </a:r>
            <a:endParaRPr lang="zh-CN" altLang="zh-CN" sz="1920"/>
          </a:p>
          <a:p>
            <a:pPr marL="342900" indent="-342900">
              <a:buFont typeface="Wingdings" panose="05000000000000000000" charset="0"/>
              <a:buChar char="p"/>
            </a:pPr>
            <a:endParaRPr lang="zh-CN" altLang="zh-CN" sz="2160"/>
          </a:p>
          <a:p>
            <a:pPr marL="342900" indent="-342900">
              <a:buFont typeface="Wingdings" panose="05000000000000000000" charset="0"/>
              <a:buChar char="p"/>
            </a:pPr>
            <a:endParaRPr lang="zh-CN" altLang="zh-CN" sz="2160"/>
          </a:p>
        </p:txBody>
      </p:sp>
      <p:sp>
        <p:nvSpPr>
          <p:cNvPr id="5" name="文本框 4"/>
          <p:cNvSpPr txBox="1"/>
          <p:nvPr/>
        </p:nvSpPr>
        <p:spPr>
          <a:xfrm>
            <a:off x="1384555" y="1767840"/>
            <a:ext cx="4892802" cy="447212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charset="0"/>
              <a:buChar char="p"/>
            </a:pPr>
            <a:r>
              <a:rPr lang="zh-CN" altLang="en-US" sz="192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采用</a:t>
            </a:r>
            <a:r>
              <a:rPr lang="zh-CN" altLang="en-US" sz="1920" kern="1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靠尺与卷尺</a:t>
            </a:r>
            <a:r>
              <a:rPr lang="zh-CN" altLang="en-US" sz="192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辅助检测，将靠尺一侧贴靠在墙体上，下沿自然垂至楼（地）面，用卷尺测量靠尺内侧与楼（地面）弹设的墙体</a:t>
            </a:r>
            <a:r>
              <a:rPr lang="en-US" altLang="zh-CN" sz="192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500mm</a:t>
            </a:r>
            <a:r>
              <a:rPr lang="zh-CN" altLang="en-US" sz="192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控制线之间的偏差。每块墙板最少检查三个点，正面两个点，侧面一个点，墙板长度超过</a:t>
            </a:r>
            <a:r>
              <a:rPr lang="en-US" altLang="zh-CN" sz="192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5m</a:t>
            </a:r>
            <a:r>
              <a:rPr lang="zh-CN" altLang="en-US" sz="192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应适当增加。</a:t>
            </a:r>
            <a:endParaRPr lang="en-US" altLang="zh-CN" sz="1920" kern="100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charset="0"/>
              <a:buChar char="p"/>
            </a:pPr>
            <a:r>
              <a:rPr lang="zh-CN" altLang="en-US" sz="192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墙板轴线位置允许偏差</a:t>
            </a:r>
            <a:r>
              <a:rPr lang="en-US" altLang="zh-CN" sz="1920" kern="100" dirty="0">
                <a:solidFill>
                  <a:srgbClr val="FF7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5</a:t>
            </a:r>
            <a:r>
              <a:rPr lang="en-US" altLang="zh-CN" sz="192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mm</a:t>
            </a:r>
            <a:r>
              <a:rPr lang="en-US" sz="192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 </a:t>
            </a:r>
          </a:p>
          <a:p>
            <a:pPr marL="342900" indent="-342900">
              <a:lnSpc>
                <a:spcPct val="150000"/>
              </a:lnSpc>
              <a:buFont typeface="Wingdings" panose="05000000000000000000" charset="0"/>
              <a:buChar char="p"/>
            </a:pPr>
            <a:r>
              <a:rPr lang="zh-CN" altLang="en-US" sz="192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若检测出现较大偏差，利用短支撑微调达到规范要求。</a:t>
            </a: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1187" y="1446276"/>
            <a:ext cx="4592574" cy="4764024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92413" y="4444747"/>
            <a:ext cx="1899666" cy="1765554"/>
          </a:xfrm>
          <a:prstGeom prst="rect">
            <a:avLst/>
          </a:prstGeom>
        </p:spPr>
      </p:pic>
      <p:grpSp>
        <p:nvGrpSpPr>
          <p:cNvPr id="17" name="组合 16"/>
          <p:cNvGrpSpPr/>
          <p:nvPr/>
        </p:nvGrpSpPr>
        <p:grpSpPr>
          <a:xfrm>
            <a:off x="7718298" y="3477769"/>
            <a:ext cx="2467356" cy="1543050"/>
            <a:chOff x="9318" y="3344"/>
            <a:chExt cx="3238" cy="2025"/>
          </a:xfrm>
        </p:grpSpPr>
        <p:sp>
          <p:nvSpPr>
            <p:cNvPr id="11" name="圆角矩形 10"/>
            <p:cNvSpPr/>
            <p:nvPr/>
          </p:nvSpPr>
          <p:spPr>
            <a:xfrm>
              <a:off x="9318" y="4091"/>
              <a:ext cx="3238" cy="1279"/>
            </a:xfrm>
            <a:prstGeom prst="round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zh-CN" sz="1440" b="1">
                  <a:solidFill>
                    <a:schemeClr val="tx1"/>
                  </a:solidFill>
                </a:rPr>
                <a:t>根据</a:t>
              </a:r>
              <a:r>
                <a:rPr lang="en-US" altLang="zh-CN" sz="1440" b="1">
                  <a:solidFill>
                    <a:schemeClr val="tx1"/>
                  </a:solidFill>
                </a:rPr>
                <a:t>50cm</a:t>
              </a:r>
              <a:r>
                <a:rPr lang="zh-CN" altLang="en-US" sz="1440" b="1">
                  <a:solidFill>
                    <a:schemeClr val="tx1"/>
                  </a:solidFill>
                </a:rPr>
                <a:t>控制线测量距构件距离</a:t>
              </a:r>
              <a:r>
                <a:rPr lang="en-US" altLang="zh-CN" sz="1440" b="1">
                  <a:solidFill>
                    <a:schemeClr val="tx1"/>
                  </a:solidFill>
                </a:rPr>
                <a:t>,</a:t>
              </a:r>
              <a:r>
                <a:rPr lang="zh-CN" altLang="zh-CN" sz="1440" b="1">
                  <a:solidFill>
                    <a:schemeClr val="tx1"/>
                  </a:solidFill>
                </a:rPr>
                <a:t>最大</a:t>
              </a:r>
              <a:r>
                <a:rPr lang="zh-CN" altLang="en-US" sz="1440" b="1">
                  <a:solidFill>
                    <a:schemeClr val="tx1"/>
                  </a:solidFill>
                </a:rPr>
                <a:t>允许偏差</a:t>
              </a:r>
              <a:r>
                <a:rPr lang="en-US" altLang="zh-CN" sz="1440" b="1">
                  <a:solidFill>
                    <a:schemeClr val="tx1"/>
                  </a:solidFill>
                </a:rPr>
                <a:t>8mm</a:t>
              </a:r>
            </a:p>
          </p:txBody>
        </p:sp>
        <p:sp>
          <p:nvSpPr>
            <p:cNvPr id="12" name="左箭头 11"/>
            <p:cNvSpPr/>
            <p:nvPr/>
          </p:nvSpPr>
          <p:spPr>
            <a:xfrm rot="2700000">
              <a:off x="9512" y="3630"/>
              <a:ext cx="803" cy="411"/>
            </a:xfrm>
            <a:prstGeom prst="leftArrow">
              <a:avLst>
                <a:gd name="adj1" fmla="val 43212"/>
                <a:gd name="adj2" fmla="val 84085"/>
              </a:avLst>
            </a:prstGeom>
            <a:solidFill>
              <a:srgbClr val="00B0F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160"/>
            </a:p>
          </p:txBody>
        </p:sp>
        <p:sp>
          <p:nvSpPr>
            <p:cNvPr id="16" name="上箭头 15"/>
            <p:cNvSpPr/>
            <p:nvPr/>
          </p:nvSpPr>
          <p:spPr>
            <a:xfrm rot="2220000">
              <a:off x="11540" y="3344"/>
              <a:ext cx="258" cy="937"/>
            </a:xfrm>
            <a:prstGeom prst="upArrow">
              <a:avLst>
                <a:gd name="adj1" fmla="val 50000"/>
                <a:gd name="adj2" fmla="val 120054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160"/>
            </a:p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47"/>
          <p:cNvGrpSpPr/>
          <p:nvPr/>
        </p:nvGrpSpPr>
        <p:grpSpPr>
          <a:xfrm>
            <a:off x="1972819" y="794005"/>
            <a:ext cx="198882" cy="191262"/>
            <a:chOff x="0" y="0"/>
            <a:chExt cx="185199" cy="193613"/>
          </a:xfrm>
        </p:grpSpPr>
        <p:sp>
          <p:nvSpPr>
            <p:cNvPr id="13" name="矩形 31"/>
            <p:cNvSpPr/>
            <p:nvPr/>
          </p:nvSpPr>
          <p:spPr>
            <a:xfrm>
              <a:off x="-1" y="-1"/>
              <a:ext cx="152164" cy="161881"/>
            </a:xfrm>
            <a:prstGeom prst="rect">
              <a:avLst/>
            </a:prstGeom>
            <a:noFill/>
            <a:ln w="19050" cap="flat">
              <a:solidFill>
                <a:srgbClr val="808080"/>
              </a:solidFill>
              <a:prstDash val="solid"/>
              <a:miter lim="8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>
                <a:defRPr i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pPr>
              <a:endParaRPr sz="1944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矩形 32"/>
            <p:cNvSpPr/>
            <p:nvPr/>
          </p:nvSpPr>
          <p:spPr>
            <a:xfrm>
              <a:off x="33036" y="31733"/>
              <a:ext cx="152164" cy="161881"/>
            </a:xfrm>
            <a:prstGeom prst="rect">
              <a:avLst/>
            </a:prstGeom>
            <a:gradFill flip="none" rotWithShape="1">
              <a:gsLst>
                <a:gs pos="0">
                  <a:srgbClr val="BC000D"/>
                </a:gs>
                <a:gs pos="100000">
                  <a:srgbClr val="FF0517"/>
                </a:gs>
              </a:gsLst>
              <a:lin ang="189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>
                <a:defRPr i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pPr>
              <a:endParaRPr sz="1944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5" name="TextBox 35"/>
          <p:cNvSpPr txBox="1"/>
          <p:nvPr/>
        </p:nvSpPr>
        <p:spPr>
          <a:xfrm>
            <a:off x="2394205" y="679704"/>
            <a:ext cx="5817870" cy="559192"/>
          </a:xfrm>
          <a:prstGeom prst="rect">
            <a:avLst/>
          </a:prstGeom>
          <a:solidFill>
            <a:srgbClr val="FF0000"/>
          </a:solidFill>
          <a:ln w="12700">
            <a:miter lim="400000"/>
          </a:ln>
        </p:spPr>
        <p:txBody>
          <a:bodyPr wrap="square" lIns="49376" rIns="49376">
            <a:spAutoFit/>
          </a:bodyPr>
          <a:lstStyle>
            <a:lvl1pPr>
              <a:lnSpc>
                <a:spcPct val="114000"/>
              </a:lnSpc>
              <a:defRPr b="1" i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lvl1pPr>
          </a:lstStyle>
          <a:p>
            <a:r>
              <a:rPr lang="zh-CN" altLang="en-US" sz="2880" b="0" dirty="0">
                <a:solidFill>
                  <a:schemeClr val="tx1"/>
                </a:solidFill>
                <a:sym typeface="+mn-ea"/>
              </a:rPr>
              <a:t>构件标高调整施工要点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616965" y="1531620"/>
            <a:ext cx="3416046" cy="38779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342900" indent="-342900">
              <a:buFont typeface="Wingdings" panose="05000000000000000000" charset="0"/>
              <a:buChar char="p"/>
            </a:pPr>
            <a:r>
              <a:rPr lang="zh-CN" altLang="zh-CN" sz="1920" b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墙体垂直调整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6417564" y="1651255"/>
            <a:ext cx="5032248" cy="4156710"/>
            <a:chOff x="7622" y="2472"/>
            <a:chExt cx="6604" cy="5150"/>
          </a:xfrm>
        </p:grpSpPr>
        <p:pic>
          <p:nvPicPr>
            <p:cNvPr id="6" name="图片 5" descr="微信截图_2020020620374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622" y="2472"/>
              <a:ext cx="6605" cy="5150"/>
            </a:xfrm>
            <a:prstGeom prst="rect">
              <a:avLst/>
            </a:prstGeom>
          </p:spPr>
        </p:pic>
        <p:pic>
          <p:nvPicPr>
            <p:cNvPr id="7" name="图片 6" descr="靠尺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630" y="2473"/>
              <a:ext cx="2597" cy="2381"/>
            </a:xfrm>
            <a:prstGeom prst="rect">
              <a:avLst/>
            </a:prstGeom>
          </p:spPr>
        </p:pic>
      </p:grpSp>
      <p:sp>
        <p:nvSpPr>
          <p:cNvPr id="11" name="文本框 10"/>
          <p:cNvSpPr txBox="1"/>
          <p:nvPr/>
        </p:nvSpPr>
        <p:spPr>
          <a:xfrm>
            <a:off x="1802893" y="1936242"/>
            <a:ext cx="4197858" cy="447212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atinLnBrk="0">
              <a:lnSpc>
                <a:spcPct val="150000"/>
              </a:lnSpc>
            </a:pPr>
            <a:r>
              <a:rPr lang="zh-CN" altLang="en-US" sz="192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采用</a:t>
            </a:r>
            <a:r>
              <a:rPr lang="en-US" altLang="zh-CN" sz="192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2</a:t>
            </a:r>
            <a:r>
              <a:rPr lang="zh-CN" altLang="en-US" sz="192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米靠尺进行检测，首先将靠尺展开，竖直贴靠于叠合墙板上，使靠尺上下靠脚紧贴墙体，待指针自行摆动停止时，读取指针所指上行刻度数值即为墙体垂直度偏差。每块墙板最少检查左右两点，长度超过</a:t>
            </a:r>
            <a:r>
              <a:rPr lang="en-US" altLang="zh-CN" sz="192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4m</a:t>
            </a:r>
            <a:r>
              <a:rPr lang="zh-CN" altLang="en-US" sz="192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应适当增加。若垂直度超过要求，微调上部长斜支撑。然后根据水平调整方法复查水平位置，往返操作，达到标准为止。</a:t>
            </a:r>
          </a:p>
        </p:txBody>
      </p:sp>
      <p:sp>
        <p:nvSpPr>
          <p:cNvPr id="16" name="圆角矩形标注 15"/>
          <p:cNvSpPr/>
          <p:nvPr/>
        </p:nvSpPr>
        <p:spPr>
          <a:xfrm>
            <a:off x="9191245" y="4571239"/>
            <a:ext cx="2259330" cy="1236726"/>
          </a:xfrm>
          <a:prstGeom prst="wedgeRoundRectCallout">
            <a:avLst>
              <a:gd name="adj1" fmla="val 9696"/>
              <a:gd name="adj2" fmla="val -193314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80" b="1" dirty="0">
                <a:solidFill>
                  <a:schemeClr val="tx1"/>
                </a:solidFill>
                <a:latin typeface="+mn-ea"/>
                <a:sym typeface="+mn-ea"/>
              </a:rPr>
              <a:t>垂直度允许偏差：高度≤</a:t>
            </a:r>
            <a:r>
              <a:rPr lang="en-US" altLang="zh-CN" sz="1680" b="1" dirty="0">
                <a:solidFill>
                  <a:schemeClr val="tx1"/>
                </a:solidFill>
                <a:latin typeface="+mn-ea"/>
                <a:sym typeface="+mn-ea"/>
              </a:rPr>
              <a:t>6m</a:t>
            </a:r>
            <a:r>
              <a:rPr lang="zh-CN" altLang="en-US" sz="1680" b="1" dirty="0">
                <a:solidFill>
                  <a:schemeClr val="tx1"/>
                </a:solidFill>
                <a:latin typeface="+mn-ea"/>
                <a:sym typeface="+mn-ea"/>
              </a:rPr>
              <a:t>时，允许偏差</a:t>
            </a:r>
            <a:r>
              <a:rPr lang="en-US" altLang="zh-CN" sz="1680" b="1" dirty="0">
                <a:solidFill>
                  <a:schemeClr val="tx1"/>
                </a:solidFill>
                <a:latin typeface="+mn-ea"/>
                <a:sym typeface="+mn-ea"/>
              </a:rPr>
              <a:t>5mm</a:t>
            </a:r>
            <a:r>
              <a:rPr lang="zh-CN" altLang="en-US" sz="1680" b="1" dirty="0">
                <a:solidFill>
                  <a:schemeClr val="tx1"/>
                </a:solidFill>
                <a:latin typeface="+mn-ea"/>
                <a:sym typeface="+mn-ea"/>
              </a:rPr>
              <a:t>；高度＞</a:t>
            </a:r>
            <a:r>
              <a:rPr lang="en-US" altLang="zh-CN" sz="1680" b="1" dirty="0">
                <a:solidFill>
                  <a:schemeClr val="tx1"/>
                </a:solidFill>
                <a:latin typeface="+mn-ea"/>
                <a:sym typeface="+mn-ea"/>
              </a:rPr>
              <a:t>6m</a:t>
            </a:r>
            <a:r>
              <a:rPr lang="zh-CN" altLang="en-US" sz="1680" b="1" dirty="0">
                <a:solidFill>
                  <a:schemeClr val="tx1"/>
                </a:solidFill>
                <a:latin typeface="+mn-ea"/>
                <a:sym typeface="+mn-ea"/>
              </a:rPr>
              <a:t>时，允许偏差</a:t>
            </a:r>
            <a:r>
              <a:rPr lang="en-US" altLang="zh-CN" sz="1680" b="1" dirty="0">
                <a:solidFill>
                  <a:schemeClr val="tx1"/>
                </a:solidFill>
                <a:latin typeface="+mn-ea"/>
                <a:sym typeface="+mn-ea"/>
              </a:rPr>
              <a:t>10mm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47"/>
          <p:cNvGrpSpPr/>
          <p:nvPr/>
        </p:nvGrpSpPr>
        <p:grpSpPr>
          <a:xfrm>
            <a:off x="1972819" y="794005"/>
            <a:ext cx="198882" cy="191262"/>
            <a:chOff x="0" y="0"/>
            <a:chExt cx="185199" cy="193613"/>
          </a:xfrm>
        </p:grpSpPr>
        <p:sp>
          <p:nvSpPr>
            <p:cNvPr id="13" name="矩形 31"/>
            <p:cNvSpPr/>
            <p:nvPr/>
          </p:nvSpPr>
          <p:spPr>
            <a:xfrm>
              <a:off x="-1" y="-1"/>
              <a:ext cx="152164" cy="161881"/>
            </a:xfrm>
            <a:prstGeom prst="rect">
              <a:avLst/>
            </a:prstGeom>
            <a:noFill/>
            <a:ln w="19050" cap="flat">
              <a:solidFill>
                <a:srgbClr val="808080"/>
              </a:solidFill>
              <a:prstDash val="solid"/>
              <a:miter lim="8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>
                <a:defRPr i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pPr>
              <a:endParaRPr sz="1944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矩形 32"/>
            <p:cNvSpPr/>
            <p:nvPr/>
          </p:nvSpPr>
          <p:spPr>
            <a:xfrm>
              <a:off x="33036" y="31733"/>
              <a:ext cx="152164" cy="161881"/>
            </a:xfrm>
            <a:prstGeom prst="rect">
              <a:avLst/>
            </a:prstGeom>
            <a:gradFill flip="none" rotWithShape="1">
              <a:gsLst>
                <a:gs pos="0">
                  <a:srgbClr val="BC000D"/>
                </a:gs>
                <a:gs pos="100000">
                  <a:srgbClr val="FF0517"/>
                </a:gs>
              </a:gsLst>
              <a:lin ang="189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>
                <a:defRPr i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pPr>
              <a:endParaRPr sz="1944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5" name="TextBox 35"/>
          <p:cNvSpPr txBox="1"/>
          <p:nvPr/>
        </p:nvSpPr>
        <p:spPr>
          <a:xfrm>
            <a:off x="2394205" y="679704"/>
            <a:ext cx="5817870" cy="559192"/>
          </a:xfrm>
          <a:prstGeom prst="rect">
            <a:avLst/>
          </a:prstGeom>
          <a:solidFill>
            <a:srgbClr val="FF0000"/>
          </a:solidFill>
          <a:ln w="12700">
            <a:miter lim="400000"/>
          </a:ln>
        </p:spPr>
        <p:txBody>
          <a:bodyPr wrap="square" lIns="49376" rIns="49376">
            <a:spAutoFit/>
          </a:bodyPr>
          <a:lstStyle>
            <a:lvl1pPr>
              <a:lnSpc>
                <a:spcPct val="114000"/>
              </a:lnSpc>
              <a:defRPr b="1" i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lvl1pPr>
          </a:lstStyle>
          <a:p>
            <a:r>
              <a:rPr lang="zh-CN" altLang="en-US" sz="2880" b="0" dirty="0">
                <a:solidFill>
                  <a:schemeClr val="tx1"/>
                </a:solidFill>
                <a:sym typeface="+mn-ea"/>
              </a:rPr>
              <a:t>构件标高调整施工要点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267969" y="1408938"/>
            <a:ext cx="1665841" cy="387798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zh-CN" sz="1920" b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顶部标高调整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6868442" y="1639824"/>
            <a:ext cx="4127219" cy="4206272"/>
            <a:chOff x="10546" y="2548"/>
            <a:chExt cx="7711" cy="7439"/>
          </a:xfrm>
        </p:grpSpPr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0546" y="2548"/>
              <a:ext cx="7711" cy="7341"/>
            </a:xfrm>
            <a:prstGeom prst="rect">
              <a:avLst/>
            </a:prstGeom>
          </p:spPr>
        </p:pic>
        <p:sp>
          <p:nvSpPr>
            <p:cNvPr id="12" name="文本框 11"/>
            <p:cNvSpPr txBox="1"/>
            <p:nvPr/>
          </p:nvSpPr>
          <p:spPr>
            <a:xfrm>
              <a:off x="10546" y="8452"/>
              <a:ext cx="4766" cy="15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8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利用控制线校核，调整构件顶部标高误差</a:t>
              </a:r>
            </a:p>
            <a:p>
              <a:r>
                <a:rPr lang="zh-CN" altLang="en-US" sz="1680" b="1" dirty="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标高允许偏差</a:t>
              </a:r>
              <a:r>
                <a:rPr lang="en-US" altLang="zh-CN" sz="1680" b="1" dirty="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±5mm</a:t>
              </a:r>
              <a:endParaRPr lang="zh-CN" altLang="en-US" sz="168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1050036" y="2207514"/>
            <a:ext cx="5818632" cy="476733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342900" indent="-342900">
              <a:lnSpc>
                <a:spcPct val="130000"/>
              </a:lnSpc>
              <a:buFont typeface="Wingdings" panose="05000000000000000000" charset="0"/>
              <a:buChar char="p"/>
            </a:pPr>
            <a:r>
              <a:rPr lang="zh-CN" altLang="en-US" sz="192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吊装前在吊装墙板两端放出</a:t>
            </a:r>
            <a:r>
              <a:rPr lang="en-US" altLang="zh-CN" sz="192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1000mm</a:t>
            </a:r>
            <a:r>
              <a:rPr lang="zh-CN" altLang="en-US" sz="192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控制点标记，有利于相邻构件标高误差检测。</a:t>
            </a:r>
            <a:endParaRPr lang="zh-CN" altLang="en-US" sz="192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342900" indent="-342900">
              <a:lnSpc>
                <a:spcPct val="130000"/>
              </a:lnSpc>
              <a:buFont typeface="Wingdings" panose="05000000000000000000" charset="0"/>
              <a:buChar char="p"/>
            </a:pPr>
            <a:r>
              <a:rPr lang="en-US" altLang="zh-CN" sz="1920">
                <a:solidFill>
                  <a:srgbClr val="FF7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1000mm</a:t>
            </a:r>
            <a:r>
              <a:rPr lang="zh-CN" altLang="en-US" sz="1920">
                <a:solidFill>
                  <a:srgbClr val="FF7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控制点（从结构层顶板标高往上测量，测量时减去构件底部</a:t>
            </a:r>
            <a:r>
              <a:rPr lang="en-US" altLang="zh-CN" sz="1920">
                <a:solidFill>
                  <a:srgbClr val="FF7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50mm</a:t>
            </a:r>
            <a:r>
              <a:rPr lang="zh-CN" altLang="en-US" sz="1920">
                <a:solidFill>
                  <a:srgbClr val="FF7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，即从构件底部上翻</a:t>
            </a:r>
            <a:r>
              <a:rPr lang="en-US" altLang="zh-CN" sz="1920">
                <a:solidFill>
                  <a:srgbClr val="FF7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95cm</a:t>
            </a:r>
            <a:r>
              <a:rPr lang="zh-CN" altLang="en-US" sz="1920">
                <a:solidFill>
                  <a:srgbClr val="FF7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线）</a:t>
            </a:r>
          </a:p>
          <a:p>
            <a:pPr marL="342900" indent="-342900">
              <a:lnSpc>
                <a:spcPct val="130000"/>
              </a:lnSpc>
              <a:buFont typeface="Wingdings" panose="05000000000000000000" charset="0"/>
              <a:buChar char="p"/>
            </a:pPr>
            <a:r>
              <a:rPr lang="zh-CN" altLang="en-US" sz="192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放置垫块，垫块顶标高为（结构层</a:t>
            </a:r>
            <a:r>
              <a:rPr lang="en-US" altLang="zh-CN" sz="192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+50mm</a:t>
            </a:r>
            <a:r>
              <a:rPr lang="zh-CN" altLang="en-US" sz="192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）。每块构件放置不</a:t>
            </a:r>
            <a:r>
              <a:rPr lang="zh-CN" altLang="en-US" sz="1920">
                <a:solidFill>
                  <a:srgbClr val="FF7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少于</a:t>
            </a:r>
            <a:r>
              <a:rPr lang="en-US" altLang="zh-CN" sz="1920">
                <a:solidFill>
                  <a:srgbClr val="FF7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</a:t>
            </a:r>
            <a:r>
              <a:rPr lang="zh-CN" altLang="en-US" sz="1920">
                <a:solidFill>
                  <a:srgbClr val="FF7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组</a:t>
            </a:r>
            <a:r>
              <a:rPr lang="zh-CN" altLang="en-US" sz="192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。</a:t>
            </a:r>
          </a:p>
          <a:p>
            <a:pPr marL="342900" indent="-342900">
              <a:lnSpc>
                <a:spcPct val="130000"/>
              </a:lnSpc>
              <a:buFont typeface="Wingdings" panose="05000000000000000000" charset="0"/>
              <a:buChar char="p"/>
            </a:pPr>
            <a:r>
              <a:rPr lang="zh-CN" altLang="en-US" sz="192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构件安装完成后，用水准仪校核墙板</a:t>
            </a:r>
            <a:r>
              <a:rPr lang="en-US" altLang="zh-CN" sz="192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1000mm</a:t>
            </a:r>
            <a:r>
              <a:rPr lang="zh-CN" altLang="en-US" sz="192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控制线，与其他墙板</a:t>
            </a:r>
            <a:r>
              <a:rPr lang="en-US" altLang="zh-CN" sz="192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1000mm</a:t>
            </a:r>
            <a:r>
              <a:rPr lang="zh-CN" altLang="en-US" sz="192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线标高相同。</a:t>
            </a:r>
          </a:p>
          <a:p>
            <a:pPr marL="342900" indent="-342900">
              <a:lnSpc>
                <a:spcPct val="130000"/>
              </a:lnSpc>
              <a:buFont typeface="Wingdings" panose="05000000000000000000" charset="0"/>
              <a:buChar char="p"/>
            </a:pPr>
            <a:r>
              <a:rPr lang="zh-CN" altLang="en-US" sz="192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若核查超出允许值，用爪式千斤顶微调。</a:t>
            </a:r>
            <a:endParaRPr lang="en-US" altLang="zh-CN" sz="1920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charset="0"/>
              <a:buChar char="p"/>
            </a:pPr>
            <a:endParaRPr lang="zh-CN" altLang="en-US" sz="192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charset="0"/>
              <a:buChar char="p"/>
            </a:pPr>
            <a:endParaRPr lang="zh-CN" altLang="en-US" sz="192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47"/>
          <p:cNvGrpSpPr/>
          <p:nvPr/>
        </p:nvGrpSpPr>
        <p:grpSpPr>
          <a:xfrm>
            <a:off x="1972819" y="794005"/>
            <a:ext cx="198882" cy="191262"/>
            <a:chOff x="0" y="0"/>
            <a:chExt cx="185199" cy="193613"/>
          </a:xfrm>
        </p:grpSpPr>
        <p:sp>
          <p:nvSpPr>
            <p:cNvPr id="7" name="矩形 31"/>
            <p:cNvSpPr/>
            <p:nvPr/>
          </p:nvSpPr>
          <p:spPr>
            <a:xfrm>
              <a:off x="-1" y="-1"/>
              <a:ext cx="152164" cy="161881"/>
            </a:xfrm>
            <a:prstGeom prst="rect">
              <a:avLst/>
            </a:prstGeom>
            <a:noFill/>
            <a:ln w="19050" cap="flat">
              <a:solidFill>
                <a:srgbClr val="808080"/>
              </a:solidFill>
              <a:prstDash val="solid"/>
              <a:miter lim="8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>
                <a:defRPr i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pPr>
              <a:endParaRPr sz="1944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矩形 32"/>
            <p:cNvSpPr/>
            <p:nvPr/>
          </p:nvSpPr>
          <p:spPr>
            <a:xfrm>
              <a:off x="33036" y="31733"/>
              <a:ext cx="152164" cy="161881"/>
            </a:xfrm>
            <a:prstGeom prst="rect">
              <a:avLst/>
            </a:prstGeom>
            <a:gradFill flip="none" rotWithShape="1">
              <a:gsLst>
                <a:gs pos="0">
                  <a:srgbClr val="BC000D"/>
                </a:gs>
                <a:gs pos="100000">
                  <a:srgbClr val="FF0517"/>
                </a:gs>
              </a:gsLst>
              <a:lin ang="189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>
                <a:defRPr i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pPr>
              <a:endParaRPr sz="1944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9" name="TextBox 35"/>
          <p:cNvSpPr txBox="1"/>
          <p:nvPr/>
        </p:nvSpPr>
        <p:spPr>
          <a:xfrm>
            <a:off x="2394205" y="679704"/>
            <a:ext cx="5817870" cy="559192"/>
          </a:xfrm>
          <a:prstGeom prst="rect">
            <a:avLst/>
          </a:prstGeom>
          <a:solidFill>
            <a:srgbClr val="FF0000"/>
          </a:solidFill>
          <a:ln w="12700">
            <a:miter lim="400000"/>
          </a:ln>
        </p:spPr>
        <p:txBody>
          <a:bodyPr wrap="square" lIns="49376" rIns="49376">
            <a:spAutoFit/>
          </a:bodyPr>
          <a:lstStyle>
            <a:lvl1pPr>
              <a:lnSpc>
                <a:spcPct val="114000"/>
              </a:lnSpc>
              <a:defRPr b="1" i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lvl1pPr>
          </a:lstStyle>
          <a:p>
            <a:r>
              <a:rPr lang="zh-CN" altLang="en-US" sz="2880" b="0" dirty="0">
                <a:solidFill>
                  <a:schemeClr val="tx1"/>
                </a:solidFill>
                <a:sym typeface="+mn-ea"/>
              </a:rPr>
              <a:t>构件标高调整施工要点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1586484" y="1419606"/>
            <a:ext cx="4343400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92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预制墙相邻构件平整度验收</a:t>
            </a:r>
            <a:endParaRPr lang="zh-CN" altLang="en-US" sz="192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245108" y="1861566"/>
            <a:ext cx="5148072" cy="4028923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charset="0"/>
              <a:buChar char="p"/>
            </a:pPr>
            <a:r>
              <a:rPr lang="zh-CN" altLang="en-US" sz="192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采用</a:t>
            </a:r>
            <a:r>
              <a:rPr lang="en-US" altLang="zh-CN" sz="192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2</a:t>
            </a:r>
            <a:r>
              <a:rPr lang="zh-CN" altLang="en-US" sz="192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米靠尺及塞尺进行检测，靠尺侧面同时靠紧被检测的两个相邻墙面，每处应检查三个点，即水平一点，并在其原位左右交叉</a:t>
            </a:r>
            <a:r>
              <a:rPr lang="en-US" altLang="zh-CN" sz="192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45°</a:t>
            </a:r>
            <a:r>
              <a:rPr lang="zh-CN" altLang="en-US" sz="192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各一点，取其三点的平均值。平整度的数值是通过楔形塞尺塞入缝隙最大处确定的。</a:t>
            </a:r>
            <a:endParaRPr lang="en-US" altLang="zh-CN" sz="1920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charset="0"/>
              <a:buChar char="p"/>
            </a:pPr>
            <a:r>
              <a:rPr lang="zh-CN" altLang="en-US" sz="192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相邻构件平整度允许偏差：外露</a:t>
            </a:r>
            <a:r>
              <a:rPr lang="en-US" altLang="zh-CN" sz="192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5mm</a:t>
            </a:r>
            <a:r>
              <a:rPr lang="zh-CN" altLang="en-US" sz="192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，不外露</a:t>
            </a:r>
            <a:r>
              <a:rPr lang="en-US" altLang="zh-CN" sz="1920" dirty="0">
                <a:solidFill>
                  <a:srgbClr val="FF7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8</a:t>
            </a:r>
            <a:r>
              <a:rPr lang="en-US" altLang="zh-CN" sz="192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mm</a:t>
            </a:r>
            <a:r>
              <a:rPr lang="zh-CN" altLang="en-US" sz="192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。</a:t>
            </a:r>
            <a:endParaRPr lang="en-US" altLang="zh-CN" sz="1920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charset="0"/>
              <a:buChar char="p"/>
            </a:pPr>
            <a:r>
              <a:rPr lang="zh-CN" altLang="en-US" sz="192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若出现较大偏差，校核两侧墙垂直度。</a:t>
            </a:r>
          </a:p>
        </p:txBody>
      </p:sp>
      <p:grpSp>
        <p:nvGrpSpPr>
          <p:cNvPr id="21" name="组合 20"/>
          <p:cNvGrpSpPr/>
          <p:nvPr/>
        </p:nvGrpSpPr>
        <p:grpSpPr>
          <a:xfrm>
            <a:off x="6589015" y="1990345"/>
            <a:ext cx="4432554" cy="3969258"/>
            <a:chOff x="8165" y="2209"/>
            <a:chExt cx="5983" cy="5784"/>
          </a:xfrm>
        </p:grpSpPr>
        <p:grpSp>
          <p:nvGrpSpPr>
            <p:cNvPr id="17" name="组合 16"/>
            <p:cNvGrpSpPr/>
            <p:nvPr/>
          </p:nvGrpSpPr>
          <p:grpSpPr>
            <a:xfrm>
              <a:off x="8178" y="2209"/>
              <a:ext cx="5855" cy="2982"/>
              <a:chOff x="8178" y="2209"/>
              <a:chExt cx="5855" cy="2982"/>
            </a:xfrm>
          </p:grpSpPr>
          <p:pic>
            <p:nvPicPr>
              <p:cNvPr id="12" name="图片 11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178" y="2209"/>
                <a:ext cx="2921" cy="2982"/>
              </a:xfrm>
              <a:prstGeom prst="rect">
                <a:avLst/>
              </a:prstGeom>
            </p:spPr>
          </p:pic>
          <p:pic>
            <p:nvPicPr>
              <p:cNvPr id="16" name="图片 15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099" y="2209"/>
                <a:ext cx="2934" cy="2982"/>
              </a:xfrm>
              <a:prstGeom prst="rect">
                <a:avLst/>
              </a:prstGeom>
            </p:spPr>
          </p:pic>
        </p:grpSp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65" y="5191"/>
              <a:ext cx="2934" cy="2802"/>
            </a:xfrm>
            <a:prstGeom prst="rect">
              <a:avLst/>
            </a:prstGeom>
          </p:spPr>
        </p:pic>
        <p:pic>
          <p:nvPicPr>
            <p:cNvPr id="20" name="图片 1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098" y="5192"/>
              <a:ext cx="3050" cy="2784"/>
            </a:xfrm>
            <a:prstGeom prst="rect">
              <a:avLst/>
            </a:prstGeom>
          </p:spPr>
        </p:pic>
      </p:grpSp>
      <p:sp>
        <p:nvSpPr>
          <p:cNvPr id="22" name="文本框 21"/>
          <p:cNvSpPr txBox="1"/>
          <p:nvPr/>
        </p:nvSpPr>
        <p:spPr>
          <a:xfrm>
            <a:off x="9315451" y="5546598"/>
            <a:ext cx="1706118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2160">
                <a:solidFill>
                  <a:srgbClr val="FFFF00"/>
                </a:solidFill>
              </a:rPr>
              <a:t>塞尺检测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7281672" y="5565648"/>
            <a:ext cx="1493520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60">
                <a:solidFill>
                  <a:srgbClr val="FFFF00"/>
                </a:solidFill>
              </a:rPr>
              <a:t>交叉检测</a:t>
            </a:r>
            <a:r>
              <a:rPr lang="en-US" altLang="zh-CN" sz="2160">
                <a:solidFill>
                  <a:srgbClr val="FFFF00"/>
                </a:solidFill>
              </a:rPr>
              <a:t>2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9456421" y="3455670"/>
            <a:ext cx="1738122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60">
                <a:solidFill>
                  <a:srgbClr val="FFFF00"/>
                </a:solidFill>
              </a:rPr>
              <a:t>交叉检测</a:t>
            </a:r>
            <a:r>
              <a:rPr lang="en-US" altLang="zh-CN" sz="2160">
                <a:solidFill>
                  <a:srgbClr val="FFFF00"/>
                </a:solidFill>
              </a:rPr>
              <a:t>1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7281673" y="3514344"/>
            <a:ext cx="1614678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60">
                <a:solidFill>
                  <a:srgbClr val="FFFF00"/>
                </a:solidFill>
              </a:rPr>
              <a:t>水平检测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OPIC_ID" val="2869567"/>
  <p:tag name="KSO_WM_TEMPLATE_OUTLINE_ID" val="15"/>
  <p:tag name="KSO_WM_TEMPLATE_SCENE_ID" val="1"/>
  <p:tag name="KSO_WM_TEMPLATE_JOB_ID" val="2"/>
  <p:tag name="KSO_WM_TEMPLATE_TOPIC_DEFAULT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EFSHAPE" val="497470940"/>
  <p:tag name="KSO_WM_UNIT_PLACING_PICTURE_USER_VIEWPORT" val="{&quot;height&quot;:5472,&quot;width&quot;:6060}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816</Words>
  <Application>Microsoft Office PowerPoint</Application>
  <PresentationFormat>宽屏</PresentationFormat>
  <Paragraphs>65</Paragraphs>
  <Slides>11</Slides>
  <Notes>11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9" baseType="lpstr">
      <vt:lpstr>等线</vt:lpstr>
      <vt:lpstr>等线 Light</vt:lpstr>
      <vt:lpstr>黑体</vt:lpstr>
      <vt:lpstr>微软雅黑</vt:lpstr>
      <vt:lpstr>Arial</vt:lpstr>
      <vt:lpstr>Times New Roman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赵卫</dc:creator>
  <cp:lastModifiedBy>赵卫</cp:lastModifiedBy>
  <cp:revision>1</cp:revision>
  <dcterms:created xsi:type="dcterms:W3CDTF">2021-08-23T07:58:58Z</dcterms:created>
  <dcterms:modified xsi:type="dcterms:W3CDTF">2021-08-23T08:00:23Z</dcterms:modified>
</cp:coreProperties>
</file>