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931" r:id="rId2"/>
    <p:sldId id="2932" r:id="rId3"/>
    <p:sldId id="2936" r:id="rId4"/>
    <p:sldId id="2935" r:id="rId5"/>
    <p:sldId id="2934" r:id="rId6"/>
    <p:sldId id="2933" r:id="rId7"/>
    <p:sldId id="2937" r:id="rId8"/>
    <p:sldId id="2938" r:id="rId9"/>
    <p:sldId id="2939" r:id="rId10"/>
    <p:sldId id="2940" r:id="rId11"/>
    <p:sldId id="2941" r:id="rId12"/>
    <p:sldId id="2942" r:id="rId13"/>
    <p:sldId id="2943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7E4C44-3DC6-44ED-BED8-CAD8C79DACC3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090483-5843-4A6F-8F66-11AED3E7F1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813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zh-CN" sz="1200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  <a:sym typeface="Arial" panose="020B0604020202020204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3434FA-DBA5-4E25-AEAC-7B935493CF92}" type="slidenum">
              <a:rPr lang="en-US" smtClean="0"/>
              <a:t>1</a:t>
            </a:fld>
            <a:endParaRPr lang="en-US" sz="1200" i="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C91D86-7599-4868-8E04-9D54AD8ABE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4BE1DA0-3A30-4BB7-AC3E-F316DC33CD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B74F374-1CE8-4AC6-9D23-A4FA31745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0585-3677-4911-8E51-A7526758FF2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CF44728-60CF-4BCE-BE70-4662DE280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3CA6D68-1D64-4B96-8785-C86E6960D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5BEEE-E040-4099-B025-AFFD4A507E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520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084000-C3B2-455A-9BF4-DDE16BF0F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4DA3097-AAA1-4F2D-AA43-631CF763D4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490F912-C8BF-4C73-8673-61D3F4A39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0585-3677-4911-8E51-A7526758FF2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946C2E1-EFA9-4A25-9088-00D82F0BE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55BAAE0-FAD4-41B3-99A7-A253815A8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5BEEE-E040-4099-B025-AFFD4A507E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483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3799BD-E005-425F-B50A-37EF0A60C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F9FBF76-E394-4343-8DDC-4C35927B36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1B4F679-0256-4CA8-8757-D186AB2F0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0585-3677-4911-8E51-A7526758FF2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B8A8589-8318-489B-AC99-5916FF234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66EB833-FEFC-413A-AD94-B83205960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5BEEE-E040-4099-B025-AFFD4A507E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634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E6F50CF-FE7C-4080-A891-893D84353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6719F67-D7D0-4C7A-8909-D4D544DD05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7CF18F8-016C-4B58-9C84-42A4EC5FFA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D7064F2-833C-43AD-B5AC-860DB4B12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0585-3677-4911-8E51-A7526758FF2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BF1625F-CC4E-449A-AFA7-BC5ED5ECE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5586A9E-FE8B-45AB-83EC-8FB834673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5BEEE-E040-4099-B025-AFFD4A507E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099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79DDDEC-5B3D-4BB6-A3E5-CA7356E7D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6FE5E7F-814F-4BE7-A2E0-53CC6B4650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5548940-799F-435A-B1ED-B9D99B5B47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3E123C1-DCD5-46BA-B510-CEBCBCDB82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A09E60B-771E-49FC-A922-BFAE5CBADA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444F7F9-3206-4BD3-ACC8-FEA820B0C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0585-3677-4911-8E51-A7526758FF2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8292342-BC0B-4D8E-A8B4-1DD80BBCC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735B230-4BA7-4E24-8B1D-A0F46D58F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5BEEE-E040-4099-B025-AFFD4A507E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7244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C8F6DB6-5A45-4C36-9374-4AC4521F9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9436372-DE2A-46E1-AEDD-21796B09E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0585-3677-4911-8E51-A7526758FF2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5D15392-03EF-4C29-843B-DA1D58705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BBF7B26-F6A4-448F-9D60-66E6B06C3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5BEEE-E040-4099-B025-AFFD4A507E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9784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B4F4FE6-07C4-498E-9B53-8DBD239A9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0585-3677-4911-8E51-A7526758FF2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174D040-B07F-4475-BE70-CE0141956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44020F9-A715-46E2-B933-2F0A40B86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5BEEE-E040-4099-B025-AFFD4A507E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332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5AC6645-08BF-4282-B09D-6AA98C5FE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CF0DC0E-EE1C-4A29-ACD1-BE5A352C8E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8392FE2-4B15-4F4F-BFB7-C5A3B59991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B02F513-FBAF-4343-87E7-6BBF82A48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0585-3677-4911-8E51-A7526758FF2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BE9FBC3-078B-4F1B-BE40-1346564EE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658858B-169C-465F-925E-ED8271EB9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5BEEE-E040-4099-B025-AFFD4A507E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224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C16B461-9B8A-4159-8FD8-169A29CDA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E3C7C0B-EDED-43C1-B9DA-8EE36E4B70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5F864B5-1373-43D1-83DD-02559A0A7C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F595F48-C6F3-4E8C-A3B8-863FA2F2C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0585-3677-4911-8E51-A7526758FF2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4176EB9-D90B-43E0-AEE2-72B2E3463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EE7258B-919A-4A06-8DA1-B8D6B0553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5BEEE-E040-4099-B025-AFFD4A507E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1475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5CBB20-7010-4028-B146-90404DC0A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365DB47-76B3-4D43-B8B0-11D54B4C7A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BF6CA77-FB95-43E3-998A-15E1A541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0585-3677-4911-8E51-A7526758FF2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193CD5F-722F-45C9-81D9-6373A9091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376FB23-A4F8-4327-AE49-E3D493F52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5BEEE-E040-4099-B025-AFFD4A507E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8902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97F6938-8517-4F59-8C78-A22D11ABC9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5A8B7C6-2193-4D7F-8C46-4E31B51E8E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DF098C3-5EB7-4CB3-A2D8-761A4DDB5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0585-3677-4911-8E51-A7526758FF2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DF01DE5-BE20-4853-A981-FD432C773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B01B0B0-08AF-470D-930D-4EA4B759E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5BEEE-E040-4099-B025-AFFD4A507E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804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AB5F0E0-159F-4670-98BE-EF41CC837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281CDCC-C185-4BF1-ADE1-A8954F7E32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FCB1C2D-C292-46FF-A95F-5D0CF0158A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60585-3677-4911-8E51-A7526758FF2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30D520B-125E-4B80-B307-3A444CEB5B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64E0B05-6A4F-43D8-B647-4E7716C5B7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5BEEE-E040-4099-B025-AFFD4A507E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590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01CAF27-2EEC-4DCE-8CA1-C40EA15B15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1"/>
            <a:ext cx="10972800" cy="6857999"/>
          </a:xfrm>
          <a:prstGeom prst="rect">
            <a:avLst/>
          </a:prstGeom>
        </p:spPr>
      </p:pic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825015" y="2651314"/>
            <a:ext cx="10541971" cy="8309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 sz="3600" i="0">
                <a:solidFill>
                  <a:srgbClr val="FFFFFF"/>
                </a:solidFill>
                <a:effectLst>
                  <a:outerShdw blurRad="38100" dist="25400" dir="5400000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黑体" panose="02010609060101010101" pitchFamily="49" charset="-122"/>
              </a:defRPr>
            </a:pP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装配式钢筋预埋定位</a:t>
            </a:r>
            <a:endParaRPr lang="zh-CN" altLang="en-US" sz="4800" dirty="0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E7144AE-A075-472E-82BE-A1F721F36151}"/>
              </a:ext>
            </a:extLst>
          </p:cNvPr>
          <p:cNvSpPr txBox="1"/>
          <p:nvPr/>
        </p:nvSpPr>
        <p:spPr>
          <a:xfrm>
            <a:off x="1673860" y="645795"/>
            <a:ext cx="3516745" cy="64254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i="0" spc="150">
                <a:solidFill>
                  <a:schemeClr val="tx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钢筋预埋要求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D65851E-4AA7-4640-B486-5E7E0D2CF2E4}"/>
              </a:ext>
            </a:extLst>
          </p:cNvPr>
          <p:cNvSpPr txBox="1"/>
          <p:nvPr/>
        </p:nvSpPr>
        <p:spPr>
          <a:xfrm>
            <a:off x="1192530" y="1628229"/>
            <a:ext cx="2516674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 algn="l">
              <a:buFont typeface="Wingdings" panose="05000000000000000000" charset="0"/>
              <a:buChar char="F"/>
            </a:pPr>
            <a:r>
              <a:rPr lang="zh-CN" altLang="en-US" sz="2000" b="1" i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施工人员准备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D2C2B4E-3DC3-48EC-952F-9D27C2B3DF25}"/>
              </a:ext>
            </a:extLst>
          </p:cNvPr>
          <p:cNvSpPr txBox="1"/>
          <p:nvPr/>
        </p:nvSpPr>
        <p:spPr>
          <a:xfrm>
            <a:off x="1073817" y="2028339"/>
            <a:ext cx="471683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80000"/>
              </a:lnSpc>
              <a:buFont typeface="Wingdings" panose="05000000000000000000" charset="0"/>
              <a:buChar char="p"/>
            </a:pPr>
            <a:r>
              <a:rPr lang="zh-CN" altLang="en-US" sz="20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钢筋后台制作工：钢筋半成品制作加工。</a:t>
            </a:r>
          </a:p>
          <a:p>
            <a:pPr marL="285750" indent="-285750">
              <a:lnSpc>
                <a:spcPct val="180000"/>
              </a:lnSpc>
              <a:buFont typeface="Wingdings" panose="05000000000000000000" charset="0"/>
              <a:buChar char="p"/>
            </a:pPr>
            <a:r>
              <a:rPr lang="zh-CN" altLang="en-US" sz="20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钢筋绑扎工：现场钢筋成品组装绑扎。</a:t>
            </a:r>
          </a:p>
          <a:p>
            <a:pPr marL="285750" indent="-285750">
              <a:lnSpc>
                <a:spcPct val="180000"/>
              </a:lnSpc>
              <a:buFont typeface="Wingdings" panose="05000000000000000000" charset="0"/>
              <a:buChar char="p"/>
            </a:pPr>
            <a:r>
              <a:rPr lang="zh-CN" altLang="en-US" sz="20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水电工：结构楼层水电线路铺设，预埋安装。</a:t>
            </a:r>
          </a:p>
          <a:p>
            <a:pPr marL="285750" indent="-285750">
              <a:lnSpc>
                <a:spcPct val="180000"/>
              </a:lnSpc>
              <a:buFont typeface="Wingdings" panose="05000000000000000000" charset="0"/>
              <a:buChar char="p"/>
            </a:pPr>
            <a:r>
              <a:rPr lang="zh-CN" altLang="en-US" sz="20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电焊工：定位钢筋模具固定安装</a:t>
            </a:r>
          </a:p>
          <a:p>
            <a:pPr marL="285750" indent="-285750">
              <a:lnSpc>
                <a:spcPct val="180000"/>
              </a:lnSpc>
              <a:buFont typeface="Wingdings" panose="05000000000000000000" charset="0"/>
              <a:buChar char="p"/>
            </a:pPr>
            <a:r>
              <a:rPr lang="zh-CN" altLang="en-US" sz="20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测量员： 施工主体结构构件定位测量。</a:t>
            </a:r>
            <a:endParaRPr lang="zh-CN" altLang="en-US" sz="2400" b="1" i="0" dirty="0"/>
          </a:p>
          <a:p>
            <a:pPr marL="285750" indent="-285750">
              <a:buFont typeface="Wingdings" panose="05000000000000000000" charset="0"/>
              <a:buChar char="p"/>
            </a:pPr>
            <a:endParaRPr lang="zh-CN" altLang="en-US" sz="2400" b="1" i="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AD613C0-0ED2-4296-81C0-F586108FB582}"/>
              </a:ext>
            </a:extLst>
          </p:cNvPr>
          <p:cNvSpPr txBox="1"/>
          <p:nvPr/>
        </p:nvSpPr>
        <p:spPr>
          <a:xfrm>
            <a:off x="6790690" y="1691154"/>
            <a:ext cx="4208780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zh-CN"/>
            </a:defPPr>
            <a:lvl1pPr marL="285750" indent="-285750">
              <a:buFont typeface="Wingdings" panose="05000000000000000000" charset="0"/>
              <a:buChar char="F"/>
              <a:defRPr sz="2000" b="1" i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zh-CN" altLang="en-US" dirty="0">
                <a:sym typeface="+mn-ea"/>
              </a:rPr>
              <a:t>施工准备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1C469AD-1A7A-4F87-8004-A9CC4D5A0BEB}"/>
              </a:ext>
            </a:extLst>
          </p:cNvPr>
          <p:cNvSpPr txBox="1"/>
          <p:nvPr/>
        </p:nvSpPr>
        <p:spPr>
          <a:xfrm>
            <a:off x="6790690" y="2091264"/>
            <a:ext cx="5154930" cy="211545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lnSpc>
                <a:spcPct val="170000"/>
              </a:lnSpc>
              <a:buFont typeface="Wingdings" panose="05000000000000000000" charset="0"/>
              <a:buChar char="p"/>
            </a:pP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半成品钢筋加工完毕。</a:t>
            </a:r>
          </a:p>
          <a:p>
            <a:pPr marL="342900" indent="-342900">
              <a:lnSpc>
                <a:spcPct val="170000"/>
              </a:lnSpc>
              <a:buFont typeface="Wingdings" panose="05000000000000000000" charset="0"/>
              <a:buChar char="p"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定位模具加工完成</a:t>
            </a:r>
          </a:p>
          <a:p>
            <a:pPr marL="342900" indent="-342900">
              <a:lnSpc>
                <a:spcPct val="170000"/>
              </a:lnSpc>
              <a:buFont typeface="Wingdings" panose="05000000000000000000" charset="0"/>
              <a:buChar char="p"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叠合板吊装完毕</a:t>
            </a:r>
          </a:p>
          <a:p>
            <a:pPr marL="342900" indent="-342900">
              <a:lnSpc>
                <a:spcPct val="170000"/>
              </a:lnSpc>
              <a:buFont typeface="Wingdings" panose="05000000000000000000" charset="0"/>
              <a:buChar char="p"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绑扎工具准备完毕</a:t>
            </a:r>
          </a:p>
        </p:txBody>
      </p:sp>
    </p:spTree>
    <p:extLst>
      <p:ext uri="{BB962C8B-B14F-4D97-AF65-F5344CB8AC3E}">
        <p14:creationId xmlns:p14="http://schemas.microsoft.com/office/powerpoint/2010/main" val="717348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E471CA7A-34F9-48F4-81EF-2150F9FE32E3}"/>
              </a:ext>
            </a:extLst>
          </p:cNvPr>
          <p:cNvSpPr txBox="1"/>
          <p:nvPr/>
        </p:nvSpPr>
        <p:spPr>
          <a:xfrm>
            <a:off x="1979782" y="1190185"/>
            <a:ext cx="2125980" cy="5340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i="0" spc="150">
                <a:ea typeface="微软雅黑" panose="020B0503020204020204" pitchFamily="34" charset="-122"/>
                <a:sym typeface="Arial" panose="020B0604020202020204" pitchFamily="34" charset="0"/>
              </a:rPr>
              <a:t>钢筋预埋要求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99AF9C9-B684-4482-B17B-AC39CE12DCF3}"/>
              </a:ext>
            </a:extLst>
          </p:cNvPr>
          <p:cNvSpPr txBox="1"/>
          <p:nvPr/>
        </p:nvSpPr>
        <p:spPr>
          <a:xfrm>
            <a:off x="1716892" y="1997905"/>
            <a:ext cx="2500630" cy="3371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285750" indent="-285750">
              <a:buFont typeface="Wingdings" panose="05000000000000000000" charset="0"/>
              <a:buChar char="F"/>
            </a:pPr>
            <a:r>
              <a:rPr lang="zh-CN" altLang="en-US" sz="1600" b="1" i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预埋钢筋施工定位要求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0436D35-2670-41A8-BB59-E37B91D5BBFD}"/>
              </a:ext>
            </a:extLst>
          </p:cNvPr>
          <p:cNvSpPr txBox="1"/>
          <p:nvPr/>
        </p:nvSpPr>
        <p:spPr>
          <a:xfrm>
            <a:off x="2514452" y="2709740"/>
            <a:ext cx="4574540" cy="2336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60000"/>
              </a:lnSpc>
              <a:buFont typeface="Wingdings" panose="05000000000000000000" charset="0"/>
              <a:buChar char="p"/>
            </a:pPr>
            <a:r>
              <a:rPr lang="zh-CN" altLang="en-US" sz="1600" i="0">
                <a:latin typeface="微软雅黑" panose="020B0503020204020204" pitchFamily="34" charset="-122"/>
                <a:ea typeface="微软雅黑" panose="020B0503020204020204" pitchFamily="34" charset="-122"/>
              </a:rPr>
              <a:t>准确放置楼层开间轴线</a:t>
            </a:r>
          </a:p>
          <a:p>
            <a:pPr marL="285750" indent="-285750">
              <a:lnSpc>
                <a:spcPct val="160000"/>
              </a:lnSpc>
              <a:buFont typeface="Wingdings" panose="05000000000000000000" charset="0"/>
              <a:buChar char="p"/>
            </a:pPr>
            <a:r>
              <a:rPr lang="zh-CN" altLang="en-US" sz="1600" i="0">
                <a:latin typeface="微软雅黑" panose="020B0503020204020204" pitchFamily="34" charset="-122"/>
                <a:ea typeface="微软雅黑" panose="020B0503020204020204" pitchFamily="34" charset="-122"/>
              </a:rPr>
              <a:t>放置结构墙体边线</a:t>
            </a:r>
          </a:p>
          <a:p>
            <a:pPr marL="285750" indent="-285750">
              <a:lnSpc>
                <a:spcPct val="160000"/>
              </a:lnSpc>
              <a:buFont typeface="Wingdings" panose="05000000000000000000" charset="0"/>
              <a:buChar char="p"/>
            </a:pPr>
            <a:r>
              <a:rPr lang="zh-CN" altLang="en-US" sz="1600" i="0">
                <a:latin typeface="微软雅黑" panose="020B0503020204020204" pitchFamily="34" charset="-122"/>
                <a:ea typeface="微软雅黑" panose="020B0503020204020204" pitchFamily="34" charset="-122"/>
              </a:rPr>
              <a:t>结合图纸钢筋定位预埋</a:t>
            </a:r>
          </a:p>
          <a:p>
            <a:pPr marL="285750" indent="-285750">
              <a:lnSpc>
                <a:spcPct val="160000"/>
              </a:lnSpc>
              <a:buFont typeface="Wingdings" panose="05000000000000000000" charset="0"/>
              <a:buChar char="p"/>
            </a:pPr>
            <a:r>
              <a:rPr lang="zh-CN" altLang="en-US" sz="1600" i="0">
                <a:latin typeface="微软雅黑" panose="020B0503020204020204" pitchFamily="34" charset="-122"/>
                <a:ea typeface="微软雅黑" panose="020B0503020204020204" pitchFamily="34" charset="-122"/>
              </a:rPr>
              <a:t>定位模具定位钢筋校核</a:t>
            </a:r>
          </a:p>
          <a:p>
            <a:pPr marL="285750" indent="-285750">
              <a:lnSpc>
                <a:spcPct val="160000"/>
              </a:lnSpc>
              <a:buFont typeface="Wingdings" panose="05000000000000000000" charset="0"/>
              <a:buChar char="p"/>
            </a:pPr>
            <a:r>
              <a:rPr lang="zh-CN" altLang="en-US" sz="1600" i="0">
                <a:latin typeface="微软雅黑" panose="020B0503020204020204" pitchFamily="34" charset="-122"/>
                <a:ea typeface="微软雅黑" panose="020B0503020204020204" pitchFamily="34" charset="-122"/>
              </a:rPr>
              <a:t>浇筑完成后钢筋位置校核</a:t>
            </a:r>
            <a:endParaRPr lang="zh-CN" altLang="en-US" b="1" i="0"/>
          </a:p>
          <a:p>
            <a:pPr marL="285750" indent="-285750">
              <a:buFont typeface="Wingdings" panose="05000000000000000000" charset="0"/>
              <a:buChar char="p"/>
            </a:pPr>
            <a:endParaRPr lang="zh-CN" altLang="en-US" b="1" i="0"/>
          </a:p>
        </p:txBody>
      </p:sp>
    </p:spTree>
    <p:extLst>
      <p:ext uri="{BB962C8B-B14F-4D97-AF65-F5344CB8AC3E}">
        <p14:creationId xmlns:p14="http://schemas.microsoft.com/office/powerpoint/2010/main" val="4049970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7345BEB-C063-47FE-81D0-182E829EB56C}"/>
              </a:ext>
            </a:extLst>
          </p:cNvPr>
          <p:cNvSpPr txBox="1"/>
          <p:nvPr/>
        </p:nvSpPr>
        <p:spPr>
          <a:xfrm>
            <a:off x="1679575" y="594995"/>
            <a:ext cx="3004820" cy="5340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i="0" spc="150">
                <a:solidFill>
                  <a:schemeClr val="tx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钢筋预埋施工要点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C0E2590-BDE8-4060-81A9-E3BC06493D1F}"/>
              </a:ext>
            </a:extLst>
          </p:cNvPr>
          <p:cNvSpPr txBox="1"/>
          <p:nvPr/>
        </p:nvSpPr>
        <p:spPr>
          <a:xfrm>
            <a:off x="1214755" y="1410970"/>
            <a:ext cx="546481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charset="0"/>
              <a:buChar char="F"/>
            </a:pPr>
            <a:r>
              <a:rPr lang="zh-CN" altLang="zh-CN" sz="1600" b="1" i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施工预埋定位</a:t>
            </a:r>
            <a:r>
              <a:rPr lang="zh-CN" altLang="zh-CN" sz="1600" b="1" i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8BE12F8-0F9F-4460-9BF2-2598F9C3A5A3}"/>
              </a:ext>
            </a:extLst>
          </p:cNvPr>
          <p:cNvSpPr txBox="1"/>
          <p:nvPr/>
        </p:nvSpPr>
        <p:spPr>
          <a:xfrm>
            <a:off x="1861820" y="1990090"/>
            <a:ext cx="5014595" cy="3558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20000"/>
              </a:lnSpc>
              <a:buFont typeface="+mj-lt"/>
              <a:buNone/>
            </a:pPr>
            <a:r>
              <a:rPr lang="en-US" altLang="zh-CN" sz="16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  </a:t>
            </a:r>
            <a:r>
              <a:rPr lang="zh-CN" altLang="en-US" sz="16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测量放线</a:t>
            </a:r>
            <a:r>
              <a:rPr lang="zh-CN" altLang="en-US" sz="16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要点：</a:t>
            </a:r>
            <a:endParaRPr lang="zh-CN" altLang="en-US" sz="1600" i="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6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测量员根据图纸在叠合板钢筋绑扎前，放置墙      体边线</a:t>
            </a:r>
            <a:r>
              <a:rPr lang="en-US" altLang="zh-CN" sz="16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100m</a:t>
            </a:r>
            <a:r>
              <a:rPr lang="zh-CN" altLang="en-US" sz="16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控制线，墙端线，边缘构件位置线，门洞口线。</a:t>
            </a:r>
          </a:p>
          <a:p>
            <a:pPr marL="0" indent="0">
              <a:lnSpc>
                <a:spcPct val="120000"/>
              </a:lnSpc>
              <a:buFont typeface="+mj-lt"/>
              <a:buNone/>
            </a:pPr>
            <a:r>
              <a:rPr lang="en-US" altLang="zh-CN" sz="16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  </a:t>
            </a:r>
            <a:r>
              <a:rPr lang="zh-CN" altLang="en-US" sz="16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模具定位要点：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6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钢筋技术人员指导电焊工，定位钢筋模具，模   具定位焊接在叠合板桁架之上，定位牢固 模具定位偏差</a:t>
            </a:r>
            <a:r>
              <a:rPr lang="en-US" altLang="zh-CN" sz="1600" i="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3mm.</a:t>
            </a:r>
          </a:p>
          <a:p>
            <a:pPr marL="0" indent="0">
              <a:buFont typeface="Wingdings" panose="05000000000000000000" charset="0"/>
              <a:buNone/>
            </a:pPr>
            <a:endParaRPr lang="en-US" altLang="zh-CN" b="1" i="0" dirty="0"/>
          </a:p>
          <a:p>
            <a:pPr marL="0" indent="0">
              <a:buFont typeface="Wingdings" panose="05000000000000000000" charset="0"/>
              <a:buNone/>
            </a:pPr>
            <a:r>
              <a:rPr lang="en-US" altLang="zh-CN" dirty="0"/>
              <a:t>    </a:t>
            </a:r>
            <a:endParaRPr lang="zh-CN" altLang="en-US" dirty="0"/>
          </a:p>
          <a:p>
            <a:pPr marL="0" indent="0">
              <a:buFont typeface="Wingdings" panose="05000000000000000000" charset="0"/>
              <a:buNone/>
            </a:pPr>
            <a:endParaRPr lang="zh-CN" altLang="en-US" dirty="0"/>
          </a:p>
          <a:p>
            <a:pPr marL="285750" indent="-285750">
              <a:buFont typeface="Wingdings" panose="05000000000000000000" charset="0"/>
              <a:buChar char="p"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51136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6265C5B-D820-4F8A-993B-53899BA47636}"/>
              </a:ext>
            </a:extLst>
          </p:cNvPr>
          <p:cNvSpPr txBox="1"/>
          <p:nvPr/>
        </p:nvSpPr>
        <p:spPr>
          <a:xfrm>
            <a:off x="1667510" y="611505"/>
            <a:ext cx="2880360" cy="5340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i="0" spc="150">
                <a:solidFill>
                  <a:schemeClr val="tx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钢筋预埋施工要点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F89E319-2772-419F-8BCA-23CEA441276D}"/>
              </a:ext>
            </a:extLst>
          </p:cNvPr>
          <p:cNvSpPr txBox="1"/>
          <p:nvPr/>
        </p:nvSpPr>
        <p:spPr>
          <a:xfrm>
            <a:off x="1214755" y="1410970"/>
            <a:ext cx="546481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charset="0"/>
              <a:buChar char="F"/>
            </a:pPr>
            <a:r>
              <a:rPr lang="zh-CN" altLang="zh-CN" sz="1600" b="1" i="0">
                <a:latin typeface="微软雅黑" panose="020B0503020204020204" pitchFamily="34" charset="-122"/>
                <a:ea typeface="微软雅黑" panose="020B0503020204020204" pitchFamily="34" charset="-122"/>
              </a:rPr>
              <a:t>施工预埋定位：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B160640-87D5-43FA-8786-95BFFD8A0F9F}"/>
              </a:ext>
            </a:extLst>
          </p:cNvPr>
          <p:cNvSpPr txBox="1"/>
          <p:nvPr/>
        </p:nvSpPr>
        <p:spPr>
          <a:xfrm>
            <a:off x="1824355" y="1748155"/>
            <a:ext cx="6084570" cy="3291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latinLnBrk="0">
              <a:lnSpc>
                <a:spcPct val="150000"/>
              </a:lnSpc>
              <a:buFont typeface="+mj-lt"/>
              <a:buNone/>
            </a:pPr>
            <a:r>
              <a:rPr lang="en-US" altLang="zh-CN" sz="1600" i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</a:t>
            </a:r>
            <a:r>
              <a:rPr lang="zh-CN" altLang="en-US" sz="1600" i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钢筋图纸电子版位置校核：</a:t>
            </a:r>
          </a:p>
          <a:p>
            <a:pPr marL="0" indent="0" algn="just" latinLnBrk="0">
              <a:lnSpc>
                <a:spcPct val="150000"/>
              </a:lnSpc>
              <a:buFont typeface="+mj-lt"/>
              <a:buNone/>
            </a:pPr>
            <a:r>
              <a:rPr lang="zh-CN" altLang="en-US" sz="1600" i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将边缘构件详图，构件详图，复制到装配结构层图纸中（便于钢筋插筋定位，节省翻阅图纸）</a:t>
            </a:r>
          </a:p>
          <a:p>
            <a:pPr marL="0" indent="0" latinLnBrk="0">
              <a:lnSpc>
                <a:spcPct val="150000"/>
              </a:lnSpc>
              <a:buFont typeface="+mj-lt"/>
              <a:buNone/>
            </a:pPr>
            <a:r>
              <a:rPr lang="en-US" altLang="zh-CN" sz="1600" i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</a:t>
            </a:r>
            <a:r>
              <a:rPr lang="zh-CN" altLang="en-US" sz="1600" i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钢筋根据定位模具预留钢筋，保证钢筋预留长度，并用相应措施定位牢固钢筋。</a:t>
            </a:r>
          </a:p>
          <a:p>
            <a:pPr marL="0" indent="0" latinLnBrk="0">
              <a:lnSpc>
                <a:spcPct val="150000"/>
              </a:lnSpc>
              <a:buFont typeface="+mj-lt"/>
              <a:buNone/>
            </a:pPr>
            <a:r>
              <a:rPr lang="en-US" altLang="zh-CN" sz="1600" i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3. </a:t>
            </a:r>
            <a:r>
              <a:rPr lang="zh-CN" altLang="en-US" sz="1600" i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混凝土完毕，定位放线，检验钢筋位置，如不符合位置要求在结构面往下触凿</a:t>
            </a:r>
            <a:r>
              <a:rPr lang="en-US" altLang="zh-CN" sz="1600" i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5cm</a:t>
            </a:r>
            <a:r>
              <a:rPr lang="zh-CN" altLang="en-US" sz="1600" i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，在结构面下按</a:t>
            </a:r>
            <a:r>
              <a:rPr lang="en-US" altLang="zh-CN" sz="1600" i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1/6</a:t>
            </a:r>
            <a:r>
              <a:rPr lang="zh-CN" altLang="en-US" sz="1600" i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做弯预埋。预埋钢筋允许偏差为</a:t>
            </a:r>
            <a:r>
              <a:rPr lang="en-US" altLang="zh-CN" sz="1600" i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-5mm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</a:p>
          <a:p>
            <a:pPr marL="0" indent="0">
              <a:buFont typeface="+mj-lt"/>
              <a:buNone/>
            </a:pP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5401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44BCB188-A153-442A-9F7E-68323738E226}"/>
              </a:ext>
            </a:extLst>
          </p:cNvPr>
          <p:cNvSpPr txBox="1"/>
          <p:nvPr/>
        </p:nvSpPr>
        <p:spPr>
          <a:xfrm>
            <a:off x="3215957" y="970817"/>
            <a:ext cx="2816225" cy="5340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i="0" spc="150">
                <a:solidFill>
                  <a:schemeClr val="tx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钢筋预埋施工流程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84DA048B-5894-43A4-9684-40DB235CECB6}"/>
              </a:ext>
            </a:extLst>
          </p:cNvPr>
          <p:cNvGrpSpPr/>
          <p:nvPr/>
        </p:nvGrpSpPr>
        <p:grpSpPr>
          <a:xfrm>
            <a:off x="1563052" y="3014882"/>
            <a:ext cx="9065895" cy="616585"/>
            <a:chOff x="0" y="4194"/>
            <a:chExt cx="14277" cy="971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1A2DD649-2223-43B7-805C-D627A934F1EC}"/>
                </a:ext>
              </a:extLst>
            </p:cNvPr>
            <p:cNvGrpSpPr/>
            <p:nvPr/>
          </p:nvGrpSpPr>
          <p:grpSpPr>
            <a:xfrm>
              <a:off x="0" y="4194"/>
              <a:ext cx="1815" cy="971"/>
              <a:chOff x="0" y="4211"/>
              <a:chExt cx="1815" cy="971"/>
            </a:xfrm>
          </p:grpSpPr>
          <p:sp>
            <p:nvSpPr>
              <p:cNvPr id="23" name="燕尾形 10">
                <a:extLst>
                  <a:ext uri="{FF2B5EF4-FFF2-40B4-BE49-F238E27FC236}">
                    <a16:creationId xmlns:a16="http://schemas.microsoft.com/office/drawing/2014/main" id="{6DA9E24F-BD0F-47F0-B156-4CD0D2DE93C8}"/>
                  </a:ext>
                </a:extLst>
              </p:cNvPr>
              <p:cNvSpPr/>
              <p:nvPr/>
            </p:nvSpPr>
            <p:spPr>
              <a:xfrm>
                <a:off x="0" y="4211"/>
                <a:ext cx="1815" cy="907"/>
              </a:xfrm>
              <a:prstGeom prst="chevron">
                <a:avLst/>
              </a:prstGeom>
              <a:solidFill>
                <a:srgbClr val="92D050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文本框 23">
                <a:extLst>
                  <a:ext uri="{FF2B5EF4-FFF2-40B4-BE49-F238E27FC236}">
                    <a16:creationId xmlns:a16="http://schemas.microsoft.com/office/drawing/2014/main" id="{DE3CA4C1-F19B-4316-B344-BEF0E19483A2}"/>
                  </a:ext>
                </a:extLst>
              </p:cNvPr>
              <p:cNvSpPr txBox="1"/>
              <p:nvPr/>
            </p:nvSpPr>
            <p:spPr>
              <a:xfrm>
                <a:off x="406" y="4231"/>
                <a:ext cx="1142" cy="9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i="0">
                    <a:ea typeface="微软雅黑" panose="020B0503020204020204" pitchFamily="34" charset="-122"/>
                  </a:rPr>
                  <a:t>施工准备</a:t>
                </a: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id="{6C331A8F-A328-45EB-B87D-392BD71DD662}"/>
                </a:ext>
              </a:extLst>
            </p:cNvPr>
            <p:cNvGrpSpPr/>
            <p:nvPr/>
          </p:nvGrpSpPr>
          <p:grpSpPr>
            <a:xfrm>
              <a:off x="2077" y="4194"/>
              <a:ext cx="1815" cy="951"/>
              <a:chOff x="2099" y="4211"/>
              <a:chExt cx="1815" cy="951"/>
            </a:xfrm>
          </p:grpSpPr>
          <p:sp>
            <p:nvSpPr>
              <p:cNvPr id="21" name="燕尾形 13">
                <a:extLst>
                  <a:ext uri="{FF2B5EF4-FFF2-40B4-BE49-F238E27FC236}">
                    <a16:creationId xmlns:a16="http://schemas.microsoft.com/office/drawing/2014/main" id="{DB448BC0-DFB5-45BC-8262-4E0CA1E77769}"/>
                  </a:ext>
                </a:extLst>
              </p:cNvPr>
              <p:cNvSpPr/>
              <p:nvPr/>
            </p:nvSpPr>
            <p:spPr>
              <a:xfrm>
                <a:off x="2099" y="4211"/>
                <a:ext cx="1815" cy="907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id="{BD6B7765-C24E-4369-A221-43206833ABFD}"/>
                  </a:ext>
                </a:extLst>
              </p:cNvPr>
              <p:cNvSpPr txBox="1"/>
              <p:nvPr/>
            </p:nvSpPr>
            <p:spPr>
              <a:xfrm>
                <a:off x="2637" y="4243"/>
                <a:ext cx="1064" cy="9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i="0">
                    <a:ea typeface="微软雅黑" panose="020B0503020204020204" pitchFamily="34" charset="-122"/>
                  </a:rPr>
                  <a:t>定位放线</a:t>
                </a: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B4167F9F-D55D-4A42-BE1B-5040225C8D79}"/>
                </a:ext>
              </a:extLst>
            </p:cNvPr>
            <p:cNvGrpSpPr/>
            <p:nvPr/>
          </p:nvGrpSpPr>
          <p:grpSpPr>
            <a:xfrm>
              <a:off x="4154" y="4194"/>
              <a:ext cx="1815" cy="948"/>
              <a:chOff x="3914" y="4170"/>
              <a:chExt cx="1815" cy="948"/>
            </a:xfrm>
          </p:grpSpPr>
          <p:sp>
            <p:nvSpPr>
              <p:cNvPr id="19" name="燕尾形 14">
                <a:extLst>
                  <a:ext uri="{FF2B5EF4-FFF2-40B4-BE49-F238E27FC236}">
                    <a16:creationId xmlns:a16="http://schemas.microsoft.com/office/drawing/2014/main" id="{52149C81-85BB-490A-B303-1C6886EEC797}"/>
                  </a:ext>
                </a:extLst>
              </p:cNvPr>
              <p:cNvSpPr/>
              <p:nvPr/>
            </p:nvSpPr>
            <p:spPr>
              <a:xfrm>
                <a:off x="3914" y="4211"/>
                <a:ext cx="1815" cy="907"/>
              </a:xfrm>
              <a:prstGeom prst="chevron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id="{0BDB53AA-6023-44A1-8DBC-C7EB1834AA77}"/>
                  </a:ext>
                </a:extLst>
              </p:cNvPr>
              <p:cNvSpPr txBox="1"/>
              <p:nvPr/>
            </p:nvSpPr>
            <p:spPr>
              <a:xfrm>
                <a:off x="4271" y="4170"/>
                <a:ext cx="1228" cy="9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i="0">
                    <a:ea typeface="微软雅黑" panose="020B0503020204020204" pitchFamily="34" charset="-122"/>
                  </a:rPr>
                  <a:t>模具定位</a:t>
                </a:r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2278A64E-D2A2-46BC-8A86-19AD537CEE57}"/>
                </a:ext>
              </a:extLst>
            </p:cNvPr>
            <p:cNvGrpSpPr/>
            <p:nvPr/>
          </p:nvGrpSpPr>
          <p:grpSpPr>
            <a:xfrm>
              <a:off x="6231" y="4194"/>
              <a:ext cx="1815" cy="963"/>
              <a:chOff x="5871" y="4211"/>
              <a:chExt cx="1815" cy="963"/>
            </a:xfrm>
          </p:grpSpPr>
          <p:sp>
            <p:nvSpPr>
              <p:cNvPr id="17" name="燕尾形 15">
                <a:extLst>
                  <a:ext uri="{FF2B5EF4-FFF2-40B4-BE49-F238E27FC236}">
                    <a16:creationId xmlns:a16="http://schemas.microsoft.com/office/drawing/2014/main" id="{F355421C-E5FD-4956-860B-CA83FD46041D}"/>
                  </a:ext>
                </a:extLst>
              </p:cNvPr>
              <p:cNvSpPr/>
              <p:nvPr/>
            </p:nvSpPr>
            <p:spPr>
              <a:xfrm>
                <a:off x="5871" y="4211"/>
                <a:ext cx="1815" cy="907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5878F5BE-D232-49C5-AE04-AE3525EC1014}"/>
                  </a:ext>
                </a:extLst>
              </p:cNvPr>
              <p:cNvSpPr txBox="1"/>
              <p:nvPr/>
            </p:nvSpPr>
            <p:spPr>
              <a:xfrm>
                <a:off x="6259" y="4255"/>
                <a:ext cx="1168" cy="9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i="0">
                    <a:ea typeface="微软雅黑" panose="020B0503020204020204" pitchFamily="34" charset="-122"/>
                  </a:rPr>
                  <a:t>钢筋绑扎</a:t>
                </a: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CE8A3AD6-120A-440F-ACFF-634CE92D66FA}"/>
                </a:ext>
              </a:extLst>
            </p:cNvPr>
            <p:cNvGrpSpPr/>
            <p:nvPr/>
          </p:nvGrpSpPr>
          <p:grpSpPr>
            <a:xfrm>
              <a:off x="8308" y="4194"/>
              <a:ext cx="1815" cy="924"/>
              <a:chOff x="7828" y="4194"/>
              <a:chExt cx="1815" cy="924"/>
            </a:xfrm>
          </p:grpSpPr>
          <p:sp>
            <p:nvSpPr>
              <p:cNvPr id="15" name="燕尾形 16">
                <a:extLst>
                  <a:ext uri="{FF2B5EF4-FFF2-40B4-BE49-F238E27FC236}">
                    <a16:creationId xmlns:a16="http://schemas.microsoft.com/office/drawing/2014/main" id="{EEE02070-E40D-459B-B966-99EAB0834DB1}"/>
                  </a:ext>
                </a:extLst>
              </p:cNvPr>
              <p:cNvSpPr/>
              <p:nvPr/>
            </p:nvSpPr>
            <p:spPr>
              <a:xfrm>
                <a:off x="7828" y="4211"/>
                <a:ext cx="1815" cy="907"/>
              </a:xfrm>
              <a:prstGeom prst="chevron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3527FB5C-02F9-481E-A093-A26E1AB7CF45}"/>
                  </a:ext>
                </a:extLst>
              </p:cNvPr>
              <p:cNvSpPr txBox="1"/>
              <p:nvPr/>
            </p:nvSpPr>
            <p:spPr>
              <a:xfrm>
                <a:off x="8174" y="4194"/>
                <a:ext cx="1067" cy="9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i="0">
                    <a:ea typeface="微软雅黑" panose="020B0503020204020204" pitchFamily="34" charset="-122"/>
                  </a:rPr>
                  <a:t>钢筋预留</a:t>
                </a: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F00E6DF5-27E8-4606-8B77-DF1B8DF291BC}"/>
                </a:ext>
              </a:extLst>
            </p:cNvPr>
            <p:cNvGrpSpPr/>
            <p:nvPr/>
          </p:nvGrpSpPr>
          <p:grpSpPr>
            <a:xfrm>
              <a:off x="10385" y="4194"/>
              <a:ext cx="1815" cy="939"/>
              <a:chOff x="9785" y="4211"/>
              <a:chExt cx="1815" cy="939"/>
            </a:xfrm>
          </p:grpSpPr>
          <p:sp>
            <p:nvSpPr>
              <p:cNvPr id="13" name="燕尾形 17">
                <a:extLst>
                  <a:ext uri="{FF2B5EF4-FFF2-40B4-BE49-F238E27FC236}">
                    <a16:creationId xmlns:a16="http://schemas.microsoft.com/office/drawing/2014/main" id="{6E003C7C-3121-4628-82E2-1FF900BCB5A4}"/>
                  </a:ext>
                </a:extLst>
              </p:cNvPr>
              <p:cNvSpPr/>
              <p:nvPr/>
            </p:nvSpPr>
            <p:spPr>
              <a:xfrm>
                <a:off x="9785" y="4211"/>
                <a:ext cx="1815" cy="907"/>
              </a:xfrm>
              <a:prstGeom prst="chevr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文本框 13">
                <a:extLst>
                  <a:ext uri="{FF2B5EF4-FFF2-40B4-BE49-F238E27FC236}">
                    <a16:creationId xmlns:a16="http://schemas.microsoft.com/office/drawing/2014/main" id="{FF8BB026-3F76-4F0F-94FA-467340476E52}"/>
                  </a:ext>
                </a:extLst>
              </p:cNvPr>
              <p:cNvSpPr txBox="1"/>
              <p:nvPr/>
            </p:nvSpPr>
            <p:spPr>
              <a:xfrm>
                <a:off x="10259" y="4231"/>
                <a:ext cx="1137" cy="9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i="0">
                    <a:ea typeface="微软雅黑" panose="020B0503020204020204" pitchFamily="34" charset="-122"/>
                  </a:rPr>
                  <a:t>顶板浇筑</a:t>
                </a: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FC810000-8C05-4FB1-AF93-4A9CADCAD45C}"/>
                </a:ext>
              </a:extLst>
            </p:cNvPr>
            <p:cNvGrpSpPr/>
            <p:nvPr/>
          </p:nvGrpSpPr>
          <p:grpSpPr>
            <a:xfrm>
              <a:off x="12462" y="4194"/>
              <a:ext cx="1815" cy="919"/>
              <a:chOff x="12206" y="4206"/>
              <a:chExt cx="1815" cy="919"/>
            </a:xfrm>
          </p:grpSpPr>
          <p:sp>
            <p:nvSpPr>
              <p:cNvPr id="11" name="燕尾形 18">
                <a:extLst>
                  <a:ext uri="{FF2B5EF4-FFF2-40B4-BE49-F238E27FC236}">
                    <a16:creationId xmlns:a16="http://schemas.microsoft.com/office/drawing/2014/main" id="{50EC4C70-88A8-48E1-8BE1-AFEEDC89E5A1}"/>
                  </a:ext>
                </a:extLst>
              </p:cNvPr>
              <p:cNvSpPr/>
              <p:nvPr/>
            </p:nvSpPr>
            <p:spPr>
              <a:xfrm>
                <a:off x="12206" y="4211"/>
                <a:ext cx="1815" cy="907"/>
              </a:xfrm>
              <a:prstGeom prst="chevron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99B39432-29BC-49AA-8909-06BDDDFAEE21}"/>
                  </a:ext>
                </a:extLst>
              </p:cNvPr>
              <p:cNvSpPr txBox="1"/>
              <p:nvPr/>
            </p:nvSpPr>
            <p:spPr>
              <a:xfrm>
                <a:off x="12552" y="4206"/>
                <a:ext cx="1112" cy="9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i="0">
                    <a:ea typeface="微软雅黑" panose="020B0503020204020204" pitchFamily="34" charset="-122"/>
                  </a:rPr>
                  <a:t>钢筋校核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70805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A9D8678-D9A1-4955-8A8A-2599059DA1D7}"/>
              </a:ext>
            </a:extLst>
          </p:cNvPr>
          <p:cNvSpPr txBox="1"/>
          <p:nvPr/>
        </p:nvSpPr>
        <p:spPr>
          <a:xfrm>
            <a:off x="1659890" y="629920"/>
            <a:ext cx="2773680" cy="5340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i="0" spc="150">
                <a:ea typeface="微软雅黑" panose="020B0503020204020204" pitchFamily="34" charset="-122"/>
                <a:sym typeface="Arial" panose="020B0604020202020204" pitchFamily="34" charset="0"/>
              </a:rPr>
              <a:t>钢筋预埋施工流程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E6BBEF5-EDD6-4E9A-B0C3-707B9BFF214B}"/>
              </a:ext>
            </a:extLst>
          </p:cNvPr>
          <p:cNvSpPr txBox="1"/>
          <p:nvPr/>
        </p:nvSpPr>
        <p:spPr>
          <a:xfrm>
            <a:off x="1191260" y="1362075"/>
            <a:ext cx="192278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i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定位放线</a:t>
            </a:r>
            <a:r>
              <a:rPr lang="zh-CN" altLang="en-US" sz="1600" b="1" i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D33B7E2-C205-480D-B061-348637A233BC}"/>
              </a:ext>
            </a:extLst>
          </p:cNvPr>
          <p:cNvSpPr txBox="1"/>
          <p:nvPr/>
        </p:nvSpPr>
        <p:spPr>
          <a:xfrm>
            <a:off x="1278255" y="2145030"/>
            <a:ext cx="2813050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+mj-lt"/>
              <a:buAutoNum type="alphaUcPeriod"/>
            </a:pPr>
            <a:r>
              <a:rPr lang="zh-CN" altLang="en-US" sz="1600" i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测量员根据结构层图纸，在叠合板放置墙体</a:t>
            </a:r>
            <a:r>
              <a:rPr lang="en-US" altLang="zh-CN" sz="1600" i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200mm</a:t>
            </a:r>
            <a:r>
              <a:rPr lang="zh-CN" altLang="en-US" sz="1600" i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控制线，墙端线，洞口线。</a:t>
            </a:r>
          </a:p>
          <a:p>
            <a:pPr marL="342900" indent="-342900">
              <a:lnSpc>
                <a:spcPct val="120000"/>
              </a:lnSpc>
              <a:buFont typeface="+mj-lt"/>
              <a:buAutoNum type="alphaUcPeriod"/>
            </a:pPr>
            <a:r>
              <a:rPr lang="zh-CN" altLang="en-US" sz="1600" i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控制线有利于定位模具的定位和钢筋预留插筋。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B3E4BE5-95AB-462D-B9BC-3164F3022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4030" y="1663065"/>
            <a:ext cx="4404360" cy="3296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838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9883A279-4C4E-405D-8582-DAE7C88BD98E}"/>
              </a:ext>
            </a:extLst>
          </p:cNvPr>
          <p:cNvSpPr txBox="1"/>
          <p:nvPr/>
        </p:nvSpPr>
        <p:spPr>
          <a:xfrm>
            <a:off x="1659890" y="629920"/>
            <a:ext cx="2773680" cy="5340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i="0" spc="150">
                <a:ea typeface="微软雅黑" panose="020B0503020204020204" pitchFamily="34" charset="-122"/>
                <a:sym typeface="Arial" panose="020B0604020202020204" pitchFamily="34" charset="0"/>
              </a:rPr>
              <a:t>钢筋预埋施工流程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37184E2-2636-4569-9478-613AF1029C02}"/>
              </a:ext>
            </a:extLst>
          </p:cNvPr>
          <p:cNvSpPr txBox="1"/>
          <p:nvPr/>
        </p:nvSpPr>
        <p:spPr>
          <a:xfrm>
            <a:off x="1152525" y="1276350"/>
            <a:ext cx="21228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i="0">
                <a:latin typeface="微软雅黑" panose="020B0503020204020204" pitchFamily="34" charset="-122"/>
                <a:ea typeface="微软雅黑" panose="020B0503020204020204" pitchFamily="34" charset="-122"/>
              </a:rPr>
              <a:t>模具</a:t>
            </a:r>
            <a:r>
              <a:rPr lang="zh-CN" altLang="en-US" sz="1600" b="1" i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定位</a:t>
            </a:r>
            <a:r>
              <a:rPr lang="zh-CN" altLang="en-US" sz="1600" b="1" i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62AD59A-9874-4F58-BE8C-853131AFBF70}"/>
              </a:ext>
            </a:extLst>
          </p:cNvPr>
          <p:cNvSpPr txBox="1"/>
          <p:nvPr/>
        </p:nvSpPr>
        <p:spPr>
          <a:xfrm>
            <a:off x="1513205" y="1613535"/>
            <a:ext cx="354139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钢筋技术员根据装配图纸，放置构件模具。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钢筋技术员协助电焊工，依据叠合板墙体控制线，定位墙体钢筋模具。钢筋定位模距顶板浇筑完成面</a:t>
            </a:r>
            <a:r>
              <a:rPr lang="en-US" altLang="zh-CN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50mm</a:t>
            </a: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。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定位模具加固支撑焊接在叠合板桁架之上，加固支撑间距</a:t>
            </a:r>
            <a:r>
              <a:rPr lang="en-US" altLang="zh-CN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60cm</a:t>
            </a: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，用</a:t>
            </a:r>
            <a:r>
              <a:rPr lang="en-US" altLang="zh-CN" sz="1600" i="0">
                <a:solidFill>
                  <a:schemeClr val="tx1"/>
                </a:solidFill>
                <a:uFillTx/>
                <a:latin typeface="GJFH" panose="02020603050405020304" charset="0"/>
                <a:ea typeface="微软雅黑" panose="020B0503020204020204" pitchFamily="34" charset="-122"/>
                <a:cs typeface="GJFH" panose="02020603050405020304" charset="0"/>
              </a:rPr>
              <a:t>C14  钢</a:t>
            </a:r>
            <a:r>
              <a:rPr lang="zh-CN" altLang="en-US" sz="1600" i="0">
                <a:solidFill>
                  <a:schemeClr val="tx1"/>
                </a:solidFill>
                <a:uFillTx/>
                <a:latin typeface="GJFH" panose="02020603050405020304" charset="0"/>
                <a:ea typeface="微软雅黑" panose="020B0503020204020204" pitchFamily="34" charset="-122"/>
                <a:cs typeface="GJFH" panose="02020603050405020304" charset="0"/>
              </a:rPr>
              <a:t>筋做支撑加固。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06571962-5369-4D2E-A4B2-535E2FD72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9" t="3354" r="15689" b="6659"/>
          <a:stretch>
            <a:fillRect/>
          </a:stretch>
        </p:blipFill>
        <p:spPr bwMode="auto">
          <a:xfrm>
            <a:off x="5766832" y="3588509"/>
            <a:ext cx="243046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1">
            <a:extLst>
              <a:ext uri="{FF2B5EF4-FFF2-40B4-BE49-F238E27FC236}">
                <a16:creationId xmlns:a16="http://schemas.microsoft.com/office/drawing/2014/main" id="{4FB4CD7B-335A-4587-8281-260E6C8B29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" t="3949" r="3920" b="2934"/>
          <a:stretch>
            <a:fillRect/>
          </a:stretch>
        </p:blipFill>
        <p:spPr bwMode="auto">
          <a:xfrm>
            <a:off x="5398135" y="1992630"/>
            <a:ext cx="3168650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7141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A228BE8-E88A-473C-B7A4-16D7B35C3B77}"/>
              </a:ext>
            </a:extLst>
          </p:cNvPr>
          <p:cNvSpPr txBox="1"/>
          <p:nvPr/>
        </p:nvSpPr>
        <p:spPr>
          <a:xfrm>
            <a:off x="2122708" y="1164492"/>
            <a:ext cx="2773680" cy="5340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i="0" spc="150">
                <a:ea typeface="微软雅黑" panose="020B0503020204020204" pitchFamily="34" charset="-122"/>
                <a:sym typeface="Arial" panose="020B0604020202020204" pitchFamily="34" charset="0"/>
              </a:rPr>
              <a:t>钢筋预埋施工流程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F16A70F-F973-4FBF-8104-ABB0BD38AF77}"/>
              </a:ext>
            </a:extLst>
          </p:cNvPr>
          <p:cNvSpPr txBox="1"/>
          <p:nvPr/>
        </p:nvSpPr>
        <p:spPr>
          <a:xfrm>
            <a:off x="1661063" y="1877597"/>
            <a:ext cx="181229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i="0">
                <a:latin typeface="微软雅黑" panose="020B0503020204020204" pitchFamily="34" charset="-122"/>
                <a:ea typeface="微软雅黑" panose="020B0503020204020204" pitchFamily="34" charset="-122"/>
              </a:rPr>
              <a:t>钢筋绑扎：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B80C876-196F-4573-BF2C-14ABF5CFB222}"/>
              </a:ext>
            </a:extLst>
          </p:cNvPr>
          <p:cNvSpPr txBox="1"/>
          <p:nvPr/>
        </p:nvSpPr>
        <p:spPr>
          <a:xfrm>
            <a:off x="2038888" y="2337972"/>
            <a:ext cx="350012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顶板钢筋按图纸要求施工绑扎，控制负筋高度，预防顶板浇筑厚度。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水电施工员结合装配图纸装配构件水电预留孔位置，布置线路。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绑扎完毕，检查钢筋（位置规格型号尺寸）及水电预埋校核。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85480F48-6F30-4A64-A686-21FC5CD4D4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5853" y="2255422"/>
            <a:ext cx="3726180" cy="302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6627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C6AB2E4-257F-4E12-B107-F8AD42B57C51}"/>
              </a:ext>
            </a:extLst>
          </p:cNvPr>
          <p:cNvSpPr txBox="1"/>
          <p:nvPr/>
        </p:nvSpPr>
        <p:spPr>
          <a:xfrm>
            <a:off x="1841354" y="897206"/>
            <a:ext cx="2773680" cy="5340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i="0" spc="150">
                <a:ea typeface="微软雅黑" panose="020B0503020204020204" pitchFamily="34" charset="-122"/>
                <a:sym typeface="Arial" panose="020B0604020202020204" pitchFamily="34" charset="0"/>
              </a:rPr>
              <a:t>钢筋预埋施工流程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67715AC-D277-4A2D-A69D-10ACE801146B}"/>
              </a:ext>
            </a:extLst>
          </p:cNvPr>
          <p:cNvSpPr txBox="1"/>
          <p:nvPr/>
        </p:nvSpPr>
        <p:spPr>
          <a:xfrm>
            <a:off x="1841354" y="1645236"/>
            <a:ext cx="196469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i="0">
                <a:latin typeface="微软雅黑" panose="020B0503020204020204" pitchFamily="34" charset="-122"/>
                <a:ea typeface="微软雅黑" panose="020B0503020204020204" pitchFamily="34" charset="-122"/>
              </a:rPr>
              <a:t>钢筋预留：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E658B26-ABC3-4349-AC7B-99D50C670A30}"/>
              </a:ext>
            </a:extLst>
          </p:cNvPr>
          <p:cNvSpPr txBox="1"/>
          <p:nvPr/>
        </p:nvSpPr>
        <p:spPr>
          <a:xfrm>
            <a:off x="1750549" y="2081481"/>
            <a:ext cx="3668395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 dirty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预留钢筋插筋前核对钢筋定位模具（位置，方向，型号）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 dirty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依据装配图纸要求，插预留钢筋。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 dirty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预留钢筋加固，校核钢筋</a:t>
            </a:r>
            <a:r>
              <a:rPr lang="en-US" altLang="zh-CN" sz="1600" i="0" dirty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(</a:t>
            </a:r>
            <a:r>
              <a:rPr lang="zh-CN" altLang="zh-CN" sz="1600" i="0" dirty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型号，规格尺寸</a:t>
            </a:r>
            <a:r>
              <a:rPr lang="en-US" altLang="zh-CN" sz="1600" i="0" dirty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.</a:t>
            </a:r>
            <a:r>
              <a:rPr lang="zh-CN" altLang="en-US" sz="1600" i="0" dirty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位置）</a:t>
            </a:r>
          </a:p>
          <a:p>
            <a:pPr marL="342900" indent="-342900" latinLnBrk="0">
              <a:lnSpc>
                <a:spcPct val="150000"/>
              </a:lnSpc>
              <a:buFont typeface="Wingdings" panose="05000000000000000000" charset="0"/>
              <a:buChar char="­"/>
            </a:pPr>
            <a:r>
              <a:rPr lang="zh-CN" altLang="en-US" sz="1600" i="0" dirty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装配墙构件两侧外板一般厚度在</a:t>
            </a:r>
            <a:r>
              <a:rPr lang="en-US" altLang="zh-CN" sz="1600" i="0" dirty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50mm</a:t>
            </a:r>
            <a:r>
              <a:rPr lang="zh-CN" altLang="en-US" sz="1600" i="0" dirty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，因此预留插筋距墙边控制线距离为</a:t>
            </a:r>
            <a:r>
              <a:rPr lang="en-US" altLang="zh-CN" sz="1600" i="0" dirty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7cm.</a:t>
            </a:r>
            <a:endParaRPr lang="zh-CN" altLang="en-US" sz="1600" i="0" dirty="0">
              <a:solidFill>
                <a:schemeClr val="tx1"/>
              </a:solidFill>
              <a:uFillTx/>
              <a:ea typeface="微软雅黑" panose="020B0503020204020204" pitchFamily="34" charset="-122"/>
            </a:endParaRPr>
          </a:p>
          <a:p>
            <a:pPr marL="342900" indent="-342900">
              <a:buFont typeface="+mj-lt"/>
              <a:buAutoNum type="arabicPeriod"/>
            </a:pPr>
            <a:endParaRPr lang="zh-CN" altLang="en-US" sz="1600" dirty="0">
              <a:solidFill>
                <a:schemeClr val="tx1"/>
              </a:solidFill>
              <a:uFillTx/>
              <a:ea typeface="微软雅黑" panose="020B0503020204020204" pitchFamily="34" charset="-122"/>
            </a:endParaRPr>
          </a:p>
          <a:p>
            <a:pPr marL="342900" indent="-342900">
              <a:buFont typeface="+mj-lt"/>
              <a:buAutoNum type="arabicPeriod"/>
            </a:pPr>
            <a:endParaRPr lang="zh-CN" altLang="en-US" sz="1600" dirty="0">
              <a:solidFill>
                <a:schemeClr val="tx1"/>
              </a:solidFill>
              <a:uFillTx/>
              <a:ea typeface="微软雅黑" panose="020B0503020204020204" pitchFamily="34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BC4B6EE1-9A13-423B-9EE8-323B457EF47A}"/>
              </a:ext>
            </a:extLst>
          </p:cNvPr>
          <p:cNvGrpSpPr/>
          <p:nvPr/>
        </p:nvGrpSpPr>
        <p:grpSpPr>
          <a:xfrm>
            <a:off x="5545309" y="1694766"/>
            <a:ext cx="3387090" cy="3553460"/>
            <a:chOff x="8334" y="2248"/>
            <a:chExt cx="5334" cy="5596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A3629679-BDB1-4C3F-99E4-4E9AF0D8C6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334" y="2248"/>
              <a:ext cx="5335" cy="5596"/>
            </a:xfrm>
            <a:prstGeom prst="rect">
              <a:avLst/>
            </a:prstGeom>
          </p:spPr>
        </p:pic>
        <p:pic>
          <p:nvPicPr>
            <p:cNvPr id="7" name="图片 6" descr="标高及垫块放置">
              <a:extLst>
                <a:ext uri="{FF2B5EF4-FFF2-40B4-BE49-F238E27FC236}">
                  <a16:creationId xmlns:a16="http://schemas.microsoft.com/office/drawing/2014/main" id="{461CEB81-A7DD-4921-9A83-B9EB3C81C9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94" y="2248"/>
              <a:ext cx="2975" cy="15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455582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BF24C6F-DC8E-4690-B9A5-A98098323819}"/>
              </a:ext>
            </a:extLst>
          </p:cNvPr>
          <p:cNvSpPr txBox="1"/>
          <p:nvPr/>
        </p:nvSpPr>
        <p:spPr>
          <a:xfrm>
            <a:off x="2250733" y="1010920"/>
            <a:ext cx="2773680" cy="5340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i="0" spc="150">
                <a:ea typeface="微软雅黑" panose="020B0503020204020204" pitchFamily="34" charset="-122"/>
                <a:sym typeface="Arial" panose="020B0604020202020204" pitchFamily="34" charset="0"/>
              </a:rPr>
              <a:t>钢筋预埋施工流程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E305173-B344-46E4-BEA4-C59B7936379D}"/>
              </a:ext>
            </a:extLst>
          </p:cNvPr>
          <p:cNvSpPr txBox="1"/>
          <p:nvPr/>
        </p:nvSpPr>
        <p:spPr>
          <a:xfrm>
            <a:off x="1544613" y="1782445"/>
            <a:ext cx="174688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i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顶板浇筑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F6B92C5-1B7F-42E0-861A-372C57360B85}"/>
              </a:ext>
            </a:extLst>
          </p:cNvPr>
          <p:cNvSpPr txBox="1"/>
          <p:nvPr/>
        </p:nvSpPr>
        <p:spPr>
          <a:xfrm>
            <a:off x="1552233" y="2521585"/>
            <a:ext cx="347218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钢筋绑扎完毕，组织三方（监理</a:t>
            </a:r>
            <a:r>
              <a:rPr lang="en-US" altLang="zh-CN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.</a:t>
            </a: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甲方</a:t>
            </a:r>
            <a:r>
              <a:rPr lang="en-US" altLang="zh-CN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.</a:t>
            </a: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总包）验收。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验收完毕混凝土浇筑，安排专职人员看护钢筋预留位置移动。</a:t>
            </a:r>
          </a:p>
          <a:p>
            <a:pPr marL="342900" indent="-342900">
              <a:buFont typeface="+mj-lt"/>
              <a:buAutoNum type="arabicPeriod"/>
            </a:pPr>
            <a:endParaRPr lang="zh-CN" altLang="en-US" sz="1600" i="0">
              <a:solidFill>
                <a:schemeClr val="tx1"/>
              </a:solidFill>
              <a:uFillTx/>
              <a:ea typeface="微软雅黑" panose="020B0503020204020204" pitchFamily="34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2194FFCB-40E0-4DD2-9D97-DE09153E6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83" y="1782445"/>
            <a:ext cx="3025140" cy="184848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1DDEBC20-0D8A-4257-BB54-9E915001B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4183" y="3630930"/>
            <a:ext cx="3048000" cy="197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837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82C01D61-CEE5-4287-A0F1-95FE4CEAFB79}"/>
              </a:ext>
            </a:extLst>
          </p:cNvPr>
          <p:cNvSpPr txBox="1"/>
          <p:nvPr/>
        </p:nvSpPr>
        <p:spPr>
          <a:xfrm>
            <a:off x="1844822" y="844306"/>
            <a:ext cx="2773680" cy="5340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i="0" spc="150">
                <a:ea typeface="微软雅黑" panose="020B0503020204020204" pitchFamily="34" charset="-122"/>
                <a:sym typeface="Arial" panose="020B0604020202020204" pitchFamily="34" charset="0"/>
              </a:rPr>
              <a:t>钢筋预埋施工流程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2C95BDFB-69F1-4A0D-9219-E9FF04436AF9}"/>
              </a:ext>
            </a:extLst>
          </p:cNvPr>
          <p:cNvSpPr txBox="1"/>
          <p:nvPr/>
        </p:nvSpPr>
        <p:spPr>
          <a:xfrm>
            <a:off x="1407307" y="1529471"/>
            <a:ext cx="174688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i="0">
                <a:latin typeface="微软雅黑" panose="020B0503020204020204" pitchFamily="34" charset="-122"/>
                <a:ea typeface="微软雅黑" panose="020B0503020204020204" pitchFamily="34" charset="-122"/>
              </a:rPr>
              <a:t>钢筋校核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5325DBB-8EB5-4C5D-B6FE-0BCA0C885DA6}"/>
              </a:ext>
            </a:extLst>
          </p:cNvPr>
          <p:cNvSpPr txBox="1"/>
          <p:nvPr/>
        </p:nvSpPr>
        <p:spPr>
          <a:xfrm>
            <a:off x="1729887" y="2062871"/>
            <a:ext cx="335470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顶板浇筑完毕，测量员施放结构轴线及构件边线。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依据轴线及墙边线，校核钢筋位置。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取掉定位模具清理浮灰。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钢筋位置偏差为</a:t>
            </a:r>
            <a:r>
              <a:rPr lang="en-US" altLang="zh-CN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-5mm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若钢筋出现偏差，在结构板面下触凿，按</a:t>
            </a:r>
            <a:r>
              <a:rPr lang="en-US" altLang="zh-CN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1/6</a:t>
            </a: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比例打弯校正</a:t>
            </a:r>
            <a:r>
              <a:rPr lang="zh-CN" altLang="en-US" sz="160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。</a:t>
            </a:r>
          </a:p>
        </p:txBody>
      </p:sp>
      <p:pic>
        <p:nvPicPr>
          <p:cNvPr id="5" name="图片 4" descr="c1377efb2c0900d7c6b19d564332d214">
            <a:extLst>
              <a:ext uri="{FF2B5EF4-FFF2-40B4-BE49-F238E27FC236}">
                <a16:creationId xmlns:a16="http://schemas.microsoft.com/office/drawing/2014/main" id="{9F3F70EB-5237-4573-A260-59C26D9D4A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9907" y="1797441"/>
            <a:ext cx="1547495" cy="1675765"/>
          </a:xfrm>
          <a:prstGeom prst="rect">
            <a:avLst/>
          </a:prstGeom>
        </p:spPr>
      </p:pic>
      <p:pic>
        <p:nvPicPr>
          <p:cNvPr id="6" name="图片 5" descr="标高及垫块放置">
            <a:extLst>
              <a:ext uri="{FF2B5EF4-FFF2-40B4-BE49-F238E27FC236}">
                <a16:creationId xmlns:a16="http://schemas.microsoft.com/office/drawing/2014/main" id="{816605C6-E6B6-42F4-9087-C9B0AE7D72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9272" y="3473841"/>
            <a:ext cx="3319145" cy="1743710"/>
          </a:xfrm>
          <a:prstGeom prst="rect">
            <a:avLst/>
          </a:prstGeom>
        </p:spPr>
      </p:pic>
      <p:pic>
        <p:nvPicPr>
          <p:cNvPr id="7" name="图片 6" descr="测量外控法">
            <a:extLst>
              <a:ext uri="{FF2B5EF4-FFF2-40B4-BE49-F238E27FC236}">
                <a16:creationId xmlns:a16="http://schemas.microsoft.com/office/drawing/2014/main" id="{83BAAB55-BD78-4265-B716-1A1CDE2804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7402" y="1797441"/>
            <a:ext cx="1771015" cy="167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0623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437E434E-495E-45C3-8EA1-F799E0338335}"/>
              </a:ext>
            </a:extLst>
          </p:cNvPr>
          <p:cNvSpPr txBox="1"/>
          <p:nvPr/>
        </p:nvSpPr>
        <p:spPr>
          <a:xfrm>
            <a:off x="2255178" y="795655"/>
            <a:ext cx="2980690" cy="5340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i="0" spc="15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微软雅黑" panose="020B0503020204020204" pitchFamily="34" charset="-122"/>
                <a:sym typeface="Arial" panose="020B0604020202020204" pitchFamily="34" charset="0"/>
              </a:rPr>
              <a:t>钢筋预埋施工规定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FE07A73-5CF2-483A-9E7E-6F28F758A327}"/>
              </a:ext>
            </a:extLst>
          </p:cNvPr>
          <p:cNvSpPr txBox="1"/>
          <p:nvPr/>
        </p:nvSpPr>
        <p:spPr>
          <a:xfrm>
            <a:off x="1779563" y="1536700"/>
            <a:ext cx="6766560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详细阅读图纸，依据结构图，装配图，建筑图，构件详图，结合一起，审阅图纸。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钢筋定位模具，距结构面</a:t>
            </a:r>
            <a:r>
              <a:rPr lang="en-US" altLang="zh-CN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50mm</a:t>
            </a: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，并有效保证模具的牢固性，焊接加固是禁止焊接在受力主筋上。加固支撑腿的间距不大于</a:t>
            </a:r>
            <a:r>
              <a:rPr lang="en-US" altLang="zh-CN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60cm</a:t>
            </a: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。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在预留插筋，与结构钢筋位置发生冲突时，优先保证构件插筋位置。插筋位置偏差为</a:t>
            </a:r>
            <a:r>
              <a:rPr lang="en-US" altLang="zh-CN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-5mm.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顶板浇筑完毕，应及时验收钢筋位置。钢筋位移时，在结构板下按</a:t>
            </a:r>
            <a:r>
              <a:rPr lang="en-US" altLang="zh-CN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1/6</a:t>
            </a: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做弯处理。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保证预留钢筋的露出长度，在基本规范条件下加长</a:t>
            </a:r>
            <a:r>
              <a:rPr lang="en-US" altLang="zh-CN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30mm.</a:t>
            </a:r>
          </a:p>
          <a:p>
            <a:pPr marL="342900" indent="-342900" latinLnBrk="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1600" i="0">
                <a:solidFill>
                  <a:schemeClr val="tx1"/>
                </a:solidFill>
                <a:uFillTx/>
                <a:ea typeface="微软雅黑" panose="020B0503020204020204" pitchFamily="34" charset="-122"/>
              </a:rPr>
              <a:t>及时清理钢筋上浮灰，保持钢筋表面洁净。</a:t>
            </a:r>
          </a:p>
        </p:txBody>
      </p:sp>
    </p:spTree>
    <p:extLst>
      <p:ext uri="{BB962C8B-B14F-4D97-AF65-F5344CB8AC3E}">
        <p14:creationId xmlns:p14="http://schemas.microsoft.com/office/powerpoint/2010/main" val="111684733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807</Words>
  <Application>Microsoft Office PowerPoint</Application>
  <PresentationFormat>宽屏</PresentationFormat>
  <Paragraphs>81</Paragraphs>
  <Slides>13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1" baseType="lpstr">
      <vt:lpstr>等线</vt:lpstr>
      <vt:lpstr>等线 Light</vt:lpstr>
      <vt:lpstr>Arial</vt:lpstr>
      <vt:lpstr>GJFH</vt:lpstr>
      <vt:lpstr>Wingdings</vt:lpstr>
      <vt:lpstr>黑体</vt:lpstr>
      <vt:lpstr>微软雅黑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赵卫</dc:creator>
  <cp:lastModifiedBy>赵卫</cp:lastModifiedBy>
  <cp:revision>1</cp:revision>
  <dcterms:created xsi:type="dcterms:W3CDTF">2021-08-23T08:10:48Z</dcterms:created>
  <dcterms:modified xsi:type="dcterms:W3CDTF">2021-08-23T08:16:13Z</dcterms:modified>
</cp:coreProperties>
</file>